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Roboto"/>
      <p:regular r:id="rId21"/>
      <p:bold r:id="rId22"/>
      <p:italic r:id="rId23"/>
      <p:boldItalic r:id="rId24"/>
    </p:embeddedFont>
    <p:embeddedFont>
      <p:font typeface="Montserrat Medium"/>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Medium-bold.fntdata"/><Relationship Id="rId25" Type="http://schemas.openxmlformats.org/officeDocument/2006/relationships/font" Target="fonts/MontserratMedium-regular.fntdata"/><Relationship Id="rId28" Type="http://schemas.openxmlformats.org/officeDocument/2006/relationships/font" Target="fonts/MontserratMedium-boldItalic.fntdata"/><Relationship Id="rId27" Type="http://schemas.openxmlformats.org/officeDocument/2006/relationships/font" Target="fonts/MontserratMedium-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Qing_Dynasty" TargetMode="External"/><Relationship Id="rId3" Type="http://schemas.openxmlformats.org/officeDocument/2006/relationships/hyperlink" Target="https://en.wikipedia.org/wiki/Tongzhi_Emperor" TargetMode="External"/><Relationship Id="rId4" Type="http://schemas.openxmlformats.org/officeDocument/2006/relationships/hyperlink" Target="https://en.wikipedia.org/wiki/Jujub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1971/02/12/archives/dining-out-on-fiery-cuisine.html" TargetMode="External"/><Relationship Id="rId3" Type="http://schemas.openxmlformats.org/officeDocument/2006/relationships/hyperlink" Target="https://www.nytimes.com/1971/04/25/archives/revisionist-peking-duck-revisionist-peking-duck-cont.html" TargetMode="External"/><Relationship Id="rId4" Type="http://schemas.openxmlformats.org/officeDocument/2006/relationships/hyperlink" Target="http://sanfrancisco.cbslocal.com/2011/02/27/san-francisco-exhibit-showcases-%E2%80%98lost-history%E2%80%99-of-famed-restaurant/" TargetMode="External"/><Relationship Id="rId5" Type="http://schemas.openxmlformats.org/officeDocument/2006/relationships/hyperlink" Target="http://www.pbs.org/food/shows/soul-banque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rgbClr val="595959"/>
              </a:buClr>
              <a:buSzPts val="1400"/>
              <a:buChar char="●"/>
            </a:pPr>
            <a:r>
              <a:rPr lang="en-US" sz="800" u="sng">
                <a:latin typeface="Arial"/>
                <a:ea typeface="Arial"/>
                <a:cs typeface="Arial"/>
                <a:sym typeface="Arial"/>
              </a:rPr>
              <a:t>authentic</a:t>
            </a:r>
            <a:r>
              <a:rPr lang="en-US" sz="800">
                <a:latin typeface="Arial"/>
                <a:ea typeface="Arial"/>
                <a:cs typeface="Arial"/>
                <a:sym typeface="Arial"/>
              </a:rPr>
              <a:t> Chinese food garnered attention during the Nixon and Bush presidency when they both went to China in hopes of improving relations with the country. </a:t>
            </a:r>
            <a:endParaRPr sz="800">
              <a:latin typeface="Arial"/>
              <a:ea typeface="Arial"/>
              <a:cs typeface="Arial"/>
              <a:sym typeface="Arial"/>
            </a:endParaRPr>
          </a:p>
          <a:p>
            <a:pPr indent="-317500" lvl="0" marL="457200" rtl="0" algn="l">
              <a:lnSpc>
                <a:spcPct val="115000"/>
              </a:lnSpc>
              <a:spcBef>
                <a:spcPts val="0"/>
              </a:spcBef>
              <a:spcAft>
                <a:spcPts val="0"/>
              </a:spcAft>
              <a:buClr>
                <a:srgbClr val="595959"/>
              </a:buClr>
              <a:buSzPts val="1400"/>
              <a:buChar char="●"/>
            </a:pPr>
            <a:r>
              <a:rPr lang="en-US" sz="800">
                <a:latin typeface="Arial"/>
                <a:ea typeface="Arial"/>
                <a:cs typeface="Arial"/>
                <a:sym typeface="Arial"/>
              </a:rPr>
              <a:t>Since there was so much media attention and specific attention on Nixon’s diet during his stay in China, a wave of Chinese popularity swept through the US </a:t>
            </a:r>
            <a:endParaRPr sz="800">
              <a:solidFill>
                <a:schemeClr val="accent3"/>
              </a:solidFill>
              <a:latin typeface="Montserrat Medium"/>
              <a:ea typeface="Montserrat Medium"/>
              <a:cs typeface="Montserrat Medium"/>
              <a:sym typeface="Montserrat Medium"/>
            </a:endParaRPr>
          </a:p>
          <a:p>
            <a:pPr indent="-317500" lvl="0" marL="457200" rtl="0" algn="l">
              <a:lnSpc>
                <a:spcPct val="115000"/>
              </a:lnSpc>
              <a:spcBef>
                <a:spcPts val="0"/>
              </a:spcBef>
              <a:spcAft>
                <a:spcPts val="0"/>
              </a:spcAft>
              <a:buClr>
                <a:srgbClr val="595959"/>
              </a:buClr>
              <a:buSzPts val="1400"/>
              <a:buChar char="●"/>
            </a:pPr>
            <a:r>
              <a:rPr lang="en-US" sz="800">
                <a:latin typeface="Arial"/>
                <a:ea typeface="Arial"/>
                <a:cs typeface="Arial"/>
                <a:sym typeface="Arial"/>
              </a:rPr>
              <a:t>Thanks to President Nixon that brought on an increased use in traditional Chinese ingredients, eating with chopsticks, and so on. </a:t>
            </a:r>
            <a:endParaRPr sz="800">
              <a:latin typeface="Arial"/>
              <a:ea typeface="Arial"/>
              <a:cs typeface="Arial"/>
              <a:sym typeface="Arial"/>
            </a:endParaRPr>
          </a:p>
          <a:p>
            <a:pPr indent="-292100" lvl="1" marL="914400" rtl="0" algn="l">
              <a:lnSpc>
                <a:spcPct val="115000"/>
              </a:lnSpc>
              <a:spcBef>
                <a:spcPts val="0"/>
              </a:spcBef>
              <a:spcAft>
                <a:spcPts val="0"/>
              </a:spcAft>
              <a:buClr>
                <a:srgbClr val="595959"/>
              </a:buClr>
              <a:buSzPts val="1000"/>
              <a:buChar char="○"/>
            </a:pPr>
            <a:r>
              <a:rPr lang="en-US" sz="800">
                <a:latin typeface="Arial"/>
                <a:ea typeface="Arial"/>
                <a:cs typeface="Arial"/>
                <a:sym typeface="Arial"/>
              </a:rPr>
              <a:t>More authentic dishes were subsequently brought to the US as well, though you could say that Chinese immigrants were already opening restaurants and the more “authentic” dishes like Peking duck, Moo Shu pork, and sweet and sour fish were in popular demand. </a:t>
            </a:r>
            <a:endParaRPr sz="800">
              <a:latin typeface="Arial"/>
              <a:ea typeface="Arial"/>
              <a:cs typeface="Arial"/>
              <a:sym typeface="Arial"/>
            </a:endParaRPr>
          </a:p>
          <a:p>
            <a:pPr indent="-317500" lvl="0" marL="457200" rtl="0" algn="l">
              <a:lnSpc>
                <a:spcPct val="115000"/>
              </a:lnSpc>
              <a:spcBef>
                <a:spcPts val="0"/>
              </a:spcBef>
              <a:spcAft>
                <a:spcPts val="0"/>
              </a:spcAft>
              <a:buClr>
                <a:srgbClr val="595959"/>
              </a:buClr>
              <a:buSzPts val="1400"/>
              <a:buChar char="●"/>
            </a:pPr>
            <a:r>
              <a:rPr lang="en-US" sz="800">
                <a:latin typeface="Arial"/>
                <a:ea typeface="Arial"/>
                <a:cs typeface="Arial"/>
                <a:sym typeface="Arial"/>
              </a:rPr>
              <a:t>The back-to-back presidency visits and especially President Bush’s liking of Peking Duck made it a huge item in the US and was in popular demand amongst the Chinese restaurants. </a:t>
            </a:r>
            <a:endParaRPr sz="800">
              <a:latin typeface="Arial"/>
              <a:ea typeface="Arial"/>
              <a:cs typeface="Arial"/>
              <a:sym typeface="Arial"/>
            </a:endParaRPr>
          </a:p>
        </p:txBody>
      </p:sp>
      <p:sp>
        <p:nvSpPr>
          <p:cNvPr id="263" name="Google Shape;26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2e1d1e5588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2e1d1e5588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22e1d1e5588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highlight>
                  <a:srgbClr val="FFFFFF"/>
                </a:highlight>
                <a:latin typeface="Roboto"/>
                <a:ea typeface="Roboto"/>
                <a:cs typeface="Roboto"/>
                <a:sym typeface="Roboto"/>
              </a:rPr>
              <a:t>Although the procession of courses varies slightly from restaurant to restaurant, it usually starts with a chef carving the duck tableside and serving the skin, or skin with succulent bits of meat attached, along with thin flour pancakes, hoisin sauce, scallions, and possibly cucumber batons. A stir-fry using the duck meat follows, and a milky soup made from the carcass concludes the feast. Duck bone broth</a:t>
            </a:r>
            <a:endParaRPr/>
          </a:p>
        </p:txBody>
      </p:sp>
      <p:sp>
        <p:nvSpPr>
          <p:cNvPr id="315" name="Google Shape;31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2e1d1e5588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2e1d1e5588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QuanJuDe </a:t>
            </a:r>
            <a:r>
              <a:rPr lang="en-US" sz="1050">
                <a:solidFill>
                  <a:srgbClr val="4D5156"/>
                </a:solidFill>
                <a:highlight>
                  <a:srgbClr val="FFFFFF"/>
                </a:highlight>
                <a:latin typeface="Roboto"/>
                <a:ea typeface="Roboto"/>
                <a:cs typeface="Roboto"/>
                <a:sym typeface="Roboto"/>
              </a:rPr>
              <a:t>known for its Peking roast duck and its longstanding culinary heritage since its establishment in 1864 in Beijing, China</a:t>
            </a:r>
            <a:endParaRPr sz="1050">
              <a:solidFill>
                <a:srgbClr val="4D5156"/>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rgbClr val="4D5156"/>
              </a:solidFill>
              <a:highlight>
                <a:srgbClr val="FFFFFF"/>
              </a:highlight>
              <a:latin typeface="Roboto"/>
              <a:ea typeface="Roboto"/>
              <a:cs typeface="Roboto"/>
              <a:sym typeface="Roboto"/>
            </a:endParaRPr>
          </a:p>
          <a:p>
            <a:pPr indent="0" lvl="0" marL="0" rtl="0" algn="l">
              <a:spcBef>
                <a:spcPts val="0"/>
              </a:spcBef>
              <a:spcAft>
                <a:spcPts val="0"/>
              </a:spcAft>
              <a:buNone/>
            </a:pPr>
            <a:r>
              <a:rPr lang="en-US" sz="1050">
                <a:solidFill>
                  <a:srgbClr val="202122"/>
                </a:solidFill>
                <a:highlight>
                  <a:srgbClr val="FFFFFF"/>
                </a:highlight>
                <a:latin typeface="Arial"/>
                <a:ea typeface="Arial"/>
                <a:cs typeface="Arial"/>
                <a:sym typeface="Arial"/>
              </a:rPr>
              <a:t>The restaurant chain sells over 2 million roast ducks served in 400 different styles to over 5 million customers annually</a:t>
            </a:r>
            <a:endParaRPr sz="1050">
              <a:solidFill>
                <a:srgbClr val="202122"/>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202122"/>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202122"/>
                </a:solidFill>
                <a:highlight>
                  <a:srgbClr val="FFFFFF"/>
                </a:highlight>
                <a:latin typeface="Arial"/>
                <a:ea typeface="Arial"/>
                <a:cs typeface="Arial"/>
                <a:sym typeface="Arial"/>
              </a:rPr>
              <a:t>Quanjude was established in 1864 during the </a:t>
            </a:r>
            <a:r>
              <a:rPr lang="en-US" sz="1050">
                <a:solidFill>
                  <a:srgbClr val="3366CC"/>
                </a:solidFill>
                <a:highlight>
                  <a:srgbClr val="FFFFFF"/>
                </a:highlight>
                <a:uFill>
                  <a:noFill/>
                </a:uFill>
                <a:latin typeface="Arial"/>
                <a:ea typeface="Arial"/>
                <a:cs typeface="Arial"/>
                <a:sym typeface="Arial"/>
                <a:hlinkClick r:id="rId2">
                  <a:extLst>
                    <a:ext uri="{A12FA001-AC4F-418D-AE19-62706E023703}">
                      <ahyp:hlinkClr val="tx"/>
                    </a:ext>
                  </a:extLst>
                </a:hlinkClick>
              </a:rPr>
              <a:t>Qing dynasty</a:t>
            </a:r>
            <a:r>
              <a:rPr lang="en-US" sz="1050">
                <a:solidFill>
                  <a:srgbClr val="202122"/>
                </a:solidFill>
                <a:highlight>
                  <a:srgbClr val="FFFFFF"/>
                </a:highlight>
                <a:latin typeface="Arial"/>
                <a:ea typeface="Arial"/>
                <a:cs typeface="Arial"/>
                <a:sym typeface="Arial"/>
              </a:rPr>
              <a:t> under the reign of the </a:t>
            </a:r>
            <a:r>
              <a:rPr lang="en-US" sz="1050">
                <a:solidFill>
                  <a:srgbClr val="3366CC"/>
                </a:solidFill>
                <a:highlight>
                  <a:srgbClr val="FFFFFF"/>
                </a:highlight>
                <a:uFill>
                  <a:noFill/>
                </a:uFill>
                <a:latin typeface="Arial"/>
                <a:ea typeface="Arial"/>
                <a:cs typeface="Arial"/>
                <a:sym typeface="Arial"/>
                <a:hlinkClick r:id="rId3">
                  <a:extLst>
                    <a:ext uri="{A12FA001-AC4F-418D-AE19-62706E023703}">
                      <ahyp:hlinkClr val="tx"/>
                    </a:ext>
                  </a:extLst>
                </a:hlinkClick>
              </a:rPr>
              <a:t>Tongzhi Emperor</a:t>
            </a:r>
            <a:r>
              <a:rPr lang="en-US" sz="1050">
                <a:solidFill>
                  <a:srgbClr val="202122"/>
                </a:solidFill>
                <a:highlight>
                  <a:srgbClr val="FFFFFF"/>
                </a:highlight>
                <a:latin typeface="Arial"/>
                <a:ea typeface="Arial"/>
                <a:cs typeface="Arial"/>
                <a:sym typeface="Arial"/>
              </a:rPr>
              <a:t>. Although Peking duck can trace its history many centuries back, Quanjude's heritage of roast duck preparation – using open ovens and non-smoky hardwood fuel such as </a:t>
            </a:r>
            <a:r>
              <a:rPr lang="en-US" sz="1050">
                <a:solidFill>
                  <a:srgbClr val="3366CC"/>
                </a:solidFill>
                <a:highlight>
                  <a:srgbClr val="FFFFFF"/>
                </a:highlight>
                <a:uFill>
                  <a:noFill/>
                </a:uFill>
                <a:latin typeface="Arial"/>
                <a:ea typeface="Arial"/>
                <a:cs typeface="Arial"/>
                <a:sym typeface="Arial"/>
                <a:hlinkClick r:id="rId4">
                  <a:extLst>
                    <a:ext uri="{A12FA001-AC4F-418D-AE19-62706E023703}">
                      <ahyp:hlinkClr val="tx"/>
                    </a:ext>
                  </a:extLst>
                </a:hlinkClick>
              </a:rPr>
              <a:t>Chinese date</a:t>
            </a:r>
            <a:r>
              <a:rPr lang="en-US" sz="1050">
                <a:solidFill>
                  <a:srgbClr val="202122"/>
                </a:solidFill>
                <a:highlight>
                  <a:srgbClr val="FFFFFF"/>
                </a:highlight>
                <a:latin typeface="Arial"/>
                <a:ea typeface="Arial"/>
                <a:cs typeface="Arial"/>
                <a:sym typeface="Arial"/>
              </a:rPr>
              <a:t>, peach, or pear to add a subtle fruity flavor with a golden crisp to the skin – was originally reserved for the imperial familie</a:t>
            </a:r>
            <a:endParaRPr sz="1050">
              <a:solidFill>
                <a:srgbClr val="202122"/>
              </a:solidFill>
              <a:highlight>
                <a:srgbClr val="FFFFFF"/>
              </a:highlight>
              <a:latin typeface="Arial"/>
              <a:ea typeface="Arial"/>
              <a:cs typeface="Arial"/>
              <a:sym typeface="Arial"/>
            </a:endParaRPr>
          </a:p>
        </p:txBody>
      </p:sp>
      <p:sp>
        <p:nvSpPr>
          <p:cNvPr id="343" name="Google Shape;343;g22e1d1e5588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2e1d1e5588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2e1d1e5588_0_5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2e1d1e5588_0_5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2c1e5d904a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2c1e5d904a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22c1e5d904a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2c1e5d904a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2c1e5d904a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22c1e5d904a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Evidence of preparing roasted duck in China goes as far back as the Southern and Northern dynasties (420-589).</a:t>
            </a:r>
            <a:endParaRPr/>
          </a:p>
          <a:p>
            <a:pPr indent="-317500" lvl="0" marL="457200" rtl="0" algn="l">
              <a:spcBef>
                <a:spcPts val="0"/>
              </a:spcBef>
              <a:spcAft>
                <a:spcPts val="0"/>
              </a:spcAft>
              <a:buSzPts val="1400"/>
              <a:buChar char="●"/>
            </a:pPr>
            <a:r>
              <a:rPr lang="en-US"/>
              <a:t>However, it wasn’t until the Yuan dynasty (1271-1368) that the dish’s association with the imperial court was first recorded, in the form of a 1330 cookbook by a royal dietary physician by the name of Hu Sihui. </a:t>
            </a:r>
            <a:endParaRPr/>
          </a:p>
          <a:p>
            <a:pPr indent="-317500" lvl="1" marL="914400" rtl="0" algn="l">
              <a:spcBef>
                <a:spcPts val="0"/>
              </a:spcBef>
              <a:spcAft>
                <a:spcPts val="0"/>
              </a:spcAft>
              <a:buSzPts val="1400"/>
              <a:buChar char="○"/>
            </a:pPr>
            <a:r>
              <a:rPr lang="en-US"/>
              <a:t>Hu’s recipe called for a rather elaborate preparation, where the duck was roasted inside the stomach of a sheep</a:t>
            </a:r>
            <a:endParaRPr/>
          </a:p>
          <a:p>
            <a:pPr indent="0" lvl="0" marL="0" rtl="0" algn="l">
              <a:spcBef>
                <a:spcPts val="0"/>
              </a:spcBef>
              <a:spcAft>
                <a:spcPts val="0"/>
              </a:spcAft>
              <a:buNone/>
            </a:pPr>
            <a:r>
              <a:t/>
            </a:r>
            <a:endParaRPr/>
          </a:p>
        </p:txBody>
      </p:sp>
      <p:sp>
        <p:nvSpPr>
          <p:cNvPr id="125" name="Google Shape;12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2e1d1e5588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2e1d1e5588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800">
                <a:highlight>
                  <a:srgbClr val="FFFFFF"/>
                </a:highlight>
                <a:latin typeface="Arial"/>
                <a:ea typeface="Arial"/>
                <a:cs typeface="Arial"/>
                <a:sym typeface="Arial"/>
              </a:rPr>
              <a:t>Peking duck (sometimes called Beijing duck in China), is a succulent, crisp-skinned creation made by pumping air under the skin of the duck, which helps the fat render out more completely when it’s roasted, leaving incredibly crispy skin in its wake.  The bird is hung to dry overnight and coated in a sweet syrup and spices before it’s cooked in an oven, ideally over fruit wood.</a:t>
            </a:r>
            <a:endParaRPr sz="1800">
              <a:latin typeface="Arial"/>
              <a:ea typeface="Arial"/>
              <a:cs typeface="Arial"/>
              <a:sym typeface="Arial"/>
            </a:endParaRPr>
          </a:p>
          <a:p>
            <a:pPr indent="0" lvl="0" marL="0" rtl="0" algn="l">
              <a:spcBef>
                <a:spcPts val="0"/>
              </a:spcBef>
              <a:spcAft>
                <a:spcPts val="0"/>
              </a:spcAft>
              <a:buSzPts val="1100"/>
              <a:buNone/>
            </a:pPr>
            <a:r>
              <a:t/>
            </a:r>
            <a:endParaRPr sz="18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800">
              <a:highlight>
                <a:srgbClr val="FFFFFF"/>
              </a:highlight>
              <a:latin typeface="Arial"/>
              <a:ea typeface="Arial"/>
              <a:cs typeface="Arial"/>
              <a:sym typeface="Arial"/>
            </a:endParaRPr>
          </a:p>
        </p:txBody>
      </p:sp>
      <p:sp>
        <p:nvSpPr>
          <p:cNvPr id="157" name="Google Shape;157;g22e1d1e5588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sz="1400">
                <a:latin typeface="Arial"/>
                <a:ea typeface="Arial"/>
                <a:cs typeface="Arial"/>
                <a:sym typeface="Arial"/>
              </a:rPr>
              <a:t>In 1416, the first known restaurant to specialize in roast duck opened in Beijing, called Bianyifang. </a:t>
            </a:r>
            <a:endParaRPr sz="1400">
              <a:latin typeface="Arial"/>
              <a:ea typeface="Arial"/>
              <a:cs typeface="Arial"/>
              <a:sym typeface="Arial"/>
            </a:endParaRPr>
          </a:p>
          <a:p>
            <a:pPr indent="-317500" lvl="0" marL="457200" rtl="0" algn="l">
              <a:spcBef>
                <a:spcPts val="0"/>
              </a:spcBef>
              <a:spcAft>
                <a:spcPts val="0"/>
              </a:spcAft>
              <a:buSzPts val="1400"/>
              <a:buChar char="●"/>
            </a:pPr>
            <a:r>
              <a:rPr lang="en-US" sz="1400">
                <a:latin typeface="Arial"/>
                <a:ea typeface="Arial"/>
                <a:cs typeface="Arial"/>
                <a:sym typeface="Arial"/>
              </a:rPr>
              <a:t>There they roasted the duck in a closed oven having first heated the walls of the oven using sorghum stalks to give a crispy finish to the duck</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
        <p:nvSpPr>
          <p:cNvPr id="189" name="Google Shape;18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2e1d1e5588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2e1d1e5588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latin typeface="Arial"/>
                <a:ea typeface="Arial"/>
                <a:cs typeface="Arial"/>
                <a:sym typeface="Arial"/>
              </a:rPr>
              <a:t>In 1864, another famous duck restaurant opened, called Quanjude. There they used a different method of cooking: hanging the duck to roast over flames in an open brick oven</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
        <p:nvSpPr>
          <p:cNvPr id="207" name="Google Shape;207;g22e1d1e5588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e1d1e5588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2e1d1e5588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2e1d1e5588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highlight>
                  <a:srgbClr val="FFFFFF"/>
                </a:highlight>
                <a:latin typeface="Roboto"/>
                <a:ea typeface="Roboto"/>
                <a:cs typeface="Roboto"/>
                <a:sym typeface="Roboto"/>
              </a:rPr>
              <a:t>Peking duck, a specialty from northern China, made it onto the menus of high-end Chinese-American restaurants early on. “Long before it was served in America, it had transcended purely regional status and was one of the renowned gourmet dishes that professional chefs in palaces or great households in all wealthy cities would have learned to prepare for formal banquets</a:t>
            </a:r>
            <a:endParaRPr>
              <a:highlight>
                <a:srgbClr val="FFFFFF"/>
              </a:highlight>
              <a:latin typeface="Roboto"/>
              <a:ea typeface="Roboto"/>
              <a:cs typeface="Roboto"/>
              <a:sym typeface="Roboto"/>
            </a:endParaRPr>
          </a:p>
          <a:p>
            <a:pPr indent="0" lvl="0" marL="0" rtl="0" algn="l">
              <a:spcBef>
                <a:spcPts val="0"/>
              </a:spcBef>
              <a:spcAft>
                <a:spcPts val="0"/>
              </a:spcAft>
              <a:buNone/>
            </a:pPr>
            <a:r>
              <a:t/>
            </a:r>
            <a:endParaRPr>
              <a:highlight>
                <a:srgbClr val="FFFFFF"/>
              </a:highlight>
              <a:latin typeface="Roboto"/>
              <a:ea typeface="Roboto"/>
              <a:cs typeface="Roboto"/>
              <a:sym typeface="Roboto"/>
            </a:endParaRPr>
          </a:p>
          <a:p>
            <a:pPr indent="0" lvl="0" marL="0" rtl="0" algn="l">
              <a:spcBef>
                <a:spcPts val="0"/>
              </a:spcBef>
              <a:spcAft>
                <a:spcPts val="0"/>
              </a:spcAft>
              <a:buNone/>
            </a:pPr>
            <a:r>
              <a:rPr lang="en-US">
                <a:highlight>
                  <a:srgbClr val="FFFFFF"/>
                </a:highlight>
                <a:latin typeface="Roboto"/>
                <a:ea typeface="Roboto"/>
                <a:cs typeface="Roboto"/>
                <a:sym typeface="Roboto"/>
              </a:rPr>
              <a:t>It wasn’t until after WWII that Peking duck became a more common sight on Chinese restaurant menus. This was facilitated in large part by the arrival of diplomats representing Mainland China in New York City and Washington D.C., who came with household staffs that included highly skilled cooks. Many of those domestic workers went on to open upscale Chinese restaurants. One of them, The Peking Restaurant in D.C., was founded by C.M. Loo, a former Chinese diplomat’s chef, in 1947.</a:t>
            </a:r>
            <a:endParaRPr>
              <a:highlight>
                <a:srgbClr val="FFFFFF"/>
              </a:highlight>
              <a:latin typeface="Roboto"/>
              <a:ea typeface="Roboto"/>
              <a:cs typeface="Roboto"/>
              <a:sym typeface="Roboto"/>
            </a:endParaRPr>
          </a:p>
          <a:p>
            <a:pPr indent="0" lvl="0" marL="0" rtl="0" algn="l">
              <a:spcBef>
                <a:spcPts val="0"/>
              </a:spcBef>
              <a:spcAft>
                <a:spcPts val="0"/>
              </a:spcAft>
              <a:buNone/>
            </a:pPr>
            <a:r>
              <a:t/>
            </a:r>
            <a:endParaRPr>
              <a:highlight>
                <a:srgbClr val="FFFFFF"/>
              </a:highlight>
              <a:latin typeface="Roboto"/>
              <a:ea typeface="Roboto"/>
              <a:cs typeface="Roboto"/>
              <a:sym typeface="Roboto"/>
            </a:endParaRPr>
          </a:p>
          <a:p>
            <a:pPr indent="0" lvl="0" marL="0" rtl="0" algn="l">
              <a:spcBef>
                <a:spcPts val="0"/>
              </a:spcBef>
              <a:spcAft>
                <a:spcPts val="0"/>
              </a:spcAft>
              <a:buNone/>
            </a:pPr>
            <a:r>
              <a:rPr lang="en-US">
                <a:highlight>
                  <a:srgbClr val="FFFFFF"/>
                </a:highlight>
                <a:latin typeface="Roboto"/>
                <a:ea typeface="Roboto"/>
                <a:cs typeface="Roboto"/>
                <a:sym typeface="Roboto"/>
              </a:rPr>
              <a:t>A search of the </a:t>
            </a:r>
            <a:r>
              <a:rPr i="1" lang="en-US">
                <a:highlight>
                  <a:srgbClr val="FFFFFF"/>
                </a:highlight>
                <a:latin typeface="Roboto"/>
                <a:ea typeface="Roboto"/>
                <a:cs typeface="Roboto"/>
                <a:sym typeface="Roboto"/>
              </a:rPr>
              <a:t>New York Times</a:t>
            </a:r>
            <a:r>
              <a:rPr lang="en-US">
                <a:highlight>
                  <a:srgbClr val="FFFFFF"/>
                </a:highlight>
                <a:latin typeface="Roboto"/>
                <a:ea typeface="Roboto"/>
                <a:cs typeface="Roboto"/>
                <a:sym typeface="Roboto"/>
              </a:rPr>
              <a:t> archives shows a spike in mentions of Peking duck in the ’60s and ’70s, due in large part to the attention dining editor and critic Craig Claiborne was paying to the new breed of Chinese restaurants. It seems that he sampled Peking duck at nearly every Chinese restaurant he reviewed, of which, </a:t>
            </a:r>
            <a:r>
              <a:rPr lang="en-US" u="sng">
                <a:highlight>
                  <a:srgbClr val="FFFFFF"/>
                </a:highlight>
                <a:latin typeface="Roboto"/>
                <a:ea typeface="Roboto"/>
                <a:cs typeface="Roboto"/>
                <a:sym typeface="Roboto"/>
                <a:hlinkClick r:id="rId2"/>
              </a:rPr>
              <a:t>by his own admission</a:t>
            </a:r>
            <a:r>
              <a:rPr lang="en-US">
                <a:highlight>
                  <a:srgbClr val="FFFFFF"/>
                </a:highlight>
                <a:latin typeface="Roboto"/>
                <a:ea typeface="Roboto"/>
                <a:cs typeface="Roboto"/>
                <a:sym typeface="Roboto"/>
              </a:rPr>
              <a:t>, there were many. He even ran </a:t>
            </a:r>
            <a:r>
              <a:rPr lang="en-US" u="sng">
                <a:highlight>
                  <a:srgbClr val="FFFFFF"/>
                </a:highlight>
                <a:latin typeface="Roboto"/>
                <a:ea typeface="Roboto"/>
                <a:cs typeface="Roboto"/>
                <a:sym typeface="Roboto"/>
                <a:hlinkClick r:id="rId3"/>
              </a:rPr>
              <a:t>his own recipe</a:t>
            </a:r>
            <a:r>
              <a:rPr lang="en-US">
                <a:highlight>
                  <a:srgbClr val="FFFFFF"/>
                </a:highlight>
                <a:latin typeface="Roboto"/>
                <a:ea typeface="Roboto"/>
                <a:cs typeface="Roboto"/>
                <a:sym typeface="Roboto"/>
              </a:rPr>
              <a:t> for it in 1971. “It was then that U.S. gourmets decided Cantonese cooking was old hat and the style associated with Mandarin-speaking Northerners was </a:t>
            </a:r>
            <a:r>
              <a:rPr i="1" lang="en-US">
                <a:highlight>
                  <a:srgbClr val="FFFFFF"/>
                </a:highlight>
                <a:latin typeface="Roboto"/>
                <a:ea typeface="Roboto"/>
                <a:cs typeface="Roboto"/>
                <a:sym typeface="Roboto"/>
              </a:rPr>
              <a:t>real</a:t>
            </a:r>
            <a:r>
              <a:rPr lang="en-US">
                <a:highlight>
                  <a:srgbClr val="FFFFFF"/>
                </a:highlight>
                <a:latin typeface="Roboto"/>
                <a:ea typeface="Roboto"/>
                <a:cs typeface="Roboto"/>
                <a:sym typeface="Roboto"/>
              </a:rPr>
              <a:t> Chinese cuisine,” says Mendelson.</a:t>
            </a:r>
            <a:endParaRPr>
              <a:highlight>
                <a:srgbClr val="FFFFFF"/>
              </a:highlight>
              <a:latin typeface="Roboto"/>
              <a:ea typeface="Roboto"/>
              <a:cs typeface="Roboto"/>
              <a:sym typeface="Roboto"/>
            </a:endParaRPr>
          </a:p>
          <a:p>
            <a:pPr indent="0" lvl="0" marL="0" rtl="0" algn="l">
              <a:spcBef>
                <a:spcPts val="0"/>
              </a:spcBef>
              <a:spcAft>
                <a:spcPts val="0"/>
              </a:spcAft>
              <a:buNone/>
            </a:pPr>
            <a:r>
              <a:t/>
            </a:r>
            <a:endParaRPr>
              <a:highlight>
                <a:srgbClr val="FFFFFF"/>
              </a:highlight>
              <a:latin typeface="Roboto"/>
              <a:ea typeface="Roboto"/>
              <a:cs typeface="Roboto"/>
              <a:sym typeface="Roboto"/>
            </a:endParaRPr>
          </a:p>
          <a:p>
            <a:pPr indent="0" lvl="0" marL="0" rtl="0" algn="l">
              <a:spcBef>
                <a:spcPts val="0"/>
              </a:spcBef>
              <a:spcAft>
                <a:spcPts val="0"/>
              </a:spcAft>
              <a:buNone/>
            </a:pPr>
            <a:r>
              <a:rPr lang="en-US">
                <a:highlight>
                  <a:srgbClr val="FFFFFF"/>
                </a:highlight>
                <a:latin typeface="Roboto"/>
                <a:ea typeface="Roboto"/>
                <a:cs typeface="Roboto"/>
                <a:sym typeface="Roboto"/>
              </a:rPr>
              <a:t>duck farmer Otto Reichardt, Sr. had been supplying White Imperial Peking ducks, bred and raised specifically for the dish, to San Francisco restaurants since 1901</a:t>
            </a:r>
            <a:endParaRPr>
              <a:highlight>
                <a:srgbClr val="FFFFFF"/>
              </a:highlight>
              <a:latin typeface="Roboto"/>
              <a:ea typeface="Roboto"/>
              <a:cs typeface="Roboto"/>
              <a:sym typeface="Roboto"/>
            </a:endParaRPr>
          </a:p>
          <a:p>
            <a:pPr indent="0" lvl="0" marL="0" rtl="0" algn="l">
              <a:spcBef>
                <a:spcPts val="0"/>
              </a:spcBef>
              <a:spcAft>
                <a:spcPts val="0"/>
              </a:spcAft>
              <a:buNone/>
            </a:pPr>
            <a:r>
              <a:t/>
            </a:r>
            <a:endParaRPr>
              <a:highlight>
                <a:srgbClr val="FFFFFF"/>
              </a:highlight>
              <a:latin typeface="Roboto"/>
              <a:ea typeface="Roboto"/>
              <a:cs typeface="Roboto"/>
              <a:sym typeface="Roboto"/>
            </a:endParaRPr>
          </a:p>
          <a:p>
            <a:pPr indent="0" lvl="0" marL="0" rtl="0" algn="l">
              <a:spcBef>
                <a:spcPts val="0"/>
              </a:spcBef>
              <a:spcAft>
                <a:spcPts val="0"/>
              </a:spcAft>
              <a:buNone/>
            </a:pPr>
            <a:r>
              <a:rPr lang="en-US">
                <a:highlight>
                  <a:srgbClr val="FFFFFF"/>
                </a:highlight>
                <a:latin typeface="Roboto"/>
                <a:ea typeface="Roboto"/>
                <a:cs typeface="Roboto"/>
                <a:sym typeface="Roboto"/>
              </a:rPr>
              <a:t>The Cold War ushered in a new era of Chinese restaurants in the United States. Restaurants got fancier, served non-Cantonese food, and charged much more money than the chop suey houses that came before. Legendary San Francisco establishments like </a:t>
            </a:r>
            <a:r>
              <a:rPr lang="en-US" u="sng">
                <a:highlight>
                  <a:srgbClr val="FFFFFF"/>
                </a:highlight>
                <a:latin typeface="Roboto"/>
                <a:ea typeface="Roboto"/>
                <a:cs typeface="Roboto"/>
                <a:sym typeface="Roboto"/>
                <a:hlinkClick r:id="rId4"/>
              </a:rPr>
              <a:t>Kan’s</a:t>
            </a:r>
            <a:r>
              <a:rPr lang="en-US">
                <a:highlight>
                  <a:srgbClr val="FFFFFF"/>
                </a:highlight>
                <a:latin typeface="Roboto"/>
                <a:ea typeface="Roboto"/>
                <a:cs typeface="Roboto"/>
                <a:sym typeface="Roboto"/>
              </a:rPr>
              <a:t> and Mandarin by </a:t>
            </a:r>
            <a:r>
              <a:rPr lang="en-US" u="sng">
                <a:highlight>
                  <a:srgbClr val="FFFFFF"/>
                </a:highlight>
                <a:latin typeface="Roboto"/>
                <a:ea typeface="Roboto"/>
                <a:cs typeface="Roboto"/>
                <a:sym typeface="Roboto"/>
                <a:hlinkClick r:id="rId5"/>
              </a:rPr>
              <a:t>Cecilia Chiang</a:t>
            </a:r>
            <a:r>
              <a:rPr lang="en-US">
                <a:highlight>
                  <a:srgbClr val="FFFFFF"/>
                </a:highlight>
                <a:latin typeface="Roboto"/>
                <a:ea typeface="Roboto"/>
                <a:cs typeface="Roboto"/>
                <a:sym typeface="Roboto"/>
              </a:rPr>
              <a:t> opened around this time, and were frequented by celebs and other well-heeled regulars</a:t>
            </a:r>
            <a:endParaRPr>
              <a:highlight>
                <a:srgbClr val="FFFFFF"/>
              </a:highlight>
              <a:latin typeface="Roboto"/>
              <a:ea typeface="Roboto"/>
              <a:cs typeface="Roboto"/>
              <a:sym typeface="Roboto"/>
            </a:endParaRPr>
          </a:p>
        </p:txBody>
      </p:sp>
      <p:sp>
        <p:nvSpPr>
          <p:cNvPr id="239" name="Google Shape;23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bg>
      <p:bgPr>
        <a:solidFill>
          <a:schemeClr val="lt1"/>
        </a:solidFill>
      </p:bgPr>
    </p:bg>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4059" y="-19270"/>
            <a:ext cx="12192000" cy="6858000"/>
          </a:xfrm>
          <a:prstGeom prst="rect">
            <a:avLst/>
          </a:prstGeom>
          <a:noFill/>
          <a:ln>
            <a:noFill/>
          </a:ln>
        </p:spPr>
      </p:pic>
      <p:sp>
        <p:nvSpPr>
          <p:cNvPr id="13" name="Google Shape;13;p2"/>
          <p:cNvSpPr/>
          <p:nvPr/>
        </p:nvSpPr>
        <p:spPr>
          <a:xfrm>
            <a:off x="2680492" y="363071"/>
            <a:ext cx="6831016" cy="6881791"/>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 name="Google Shape;14;p2"/>
          <p:cNvPicPr preferRelativeResize="0"/>
          <p:nvPr/>
        </p:nvPicPr>
        <p:blipFill rotWithShape="1">
          <a:blip r:embed="rId3">
            <a:alphaModFix/>
          </a:blip>
          <a:srcRect b="0" l="0" r="0" t="0"/>
          <a:stretch/>
        </p:blipFill>
        <p:spPr>
          <a:xfrm>
            <a:off x="-155629" y="705766"/>
            <a:ext cx="12392798" cy="6196399"/>
          </a:xfrm>
          <a:prstGeom prst="rect">
            <a:avLst/>
          </a:prstGeom>
          <a:noFill/>
          <a:ln>
            <a:noFill/>
          </a:ln>
        </p:spPr>
      </p:pic>
      <p:sp>
        <p:nvSpPr>
          <p:cNvPr id="15" name="Google Shape;15;p2"/>
          <p:cNvSpPr/>
          <p:nvPr/>
        </p:nvSpPr>
        <p:spPr>
          <a:xfrm rot="-5400000">
            <a:off x="4425792" y="-813841"/>
            <a:ext cx="3246633" cy="9703631"/>
          </a:xfrm>
          <a:prstGeom prst="rect">
            <a:avLst/>
          </a:pr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6" name="Google Shape;16;p2"/>
          <p:cNvSpPr/>
          <p:nvPr/>
        </p:nvSpPr>
        <p:spPr>
          <a:xfrm rot="-231537">
            <a:off x="8840933" y="1618576"/>
            <a:ext cx="688975" cy="1987550"/>
          </a:xfrm>
          <a:custGeom>
            <a:rect b="b" l="l" r="r" t="t"/>
            <a:pathLst>
              <a:path extrusionOk="0" h="1955" w="678">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solidFill>
            <a:srgbClr val="45D8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 name="Google Shape;17;p2"/>
          <p:cNvSpPr/>
          <p:nvPr/>
        </p:nvSpPr>
        <p:spPr>
          <a:xfrm rot="-231537">
            <a:off x="10199956" y="500307"/>
            <a:ext cx="1030288" cy="1954213"/>
          </a:xfrm>
          <a:custGeom>
            <a:rect b="b" l="l" r="r" t="t"/>
            <a:pathLst>
              <a:path extrusionOk="0" h="1923" w="1015">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solidFill>
            <a:srgbClr val="45D8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2"/>
          <p:cNvSpPr/>
          <p:nvPr/>
        </p:nvSpPr>
        <p:spPr>
          <a:xfrm rot="-231537">
            <a:off x="9474718" y="1560163"/>
            <a:ext cx="1114425" cy="831850"/>
          </a:xfrm>
          <a:custGeom>
            <a:rect b="b" l="l" r="r" t="t"/>
            <a:pathLst>
              <a:path extrusionOk="0" h="819" w="1097">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solidFill>
            <a:srgbClr val="45D8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2"/>
          <p:cNvSpPr/>
          <p:nvPr/>
        </p:nvSpPr>
        <p:spPr>
          <a:xfrm rot="-231537">
            <a:off x="9395025" y="1565129"/>
            <a:ext cx="111125" cy="96838"/>
          </a:xfrm>
          <a:custGeom>
            <a:rect b="b" l="l" r="r" t="t"/>
            <a:pathLst>
              <a:path extrusionOk="0" h="96" w="109">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solidFill>
            <a:srgbClr val="45D8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 name="Google Shape;20;p2"/>
          <p:cNvPicPr preferRelativeResize="0"/>
          <p:nvPr/>
        </p:nvPicPr>
        <p:blipFill rotWithShape="1">
          <a:blip r:embed="rId4">
            <a:alphaModFix/>
          </a:blip>
          <a:srcRect b="0" l="0" r="0" t="0"/>
          <a:stretch/>
        </p:blipFill>
        <p:spPr>
          <a:xfrm>
            <a:off x="1188954" y="2426519"/>
            <a:ext cx="9703632" cy="3189005"/>
          </a:xfrm>
          <a:prstGeom prst="rect">
            <a:avLst/>
          </a:prstGeom>
          <a:noFill/>
          <a:ln>
            <a:noFill/>
          </a:ln>
        </p:spPr>
      </p:pic>
      <p:pic>
        <p:nvPicPr>
          <p:cNvPr id="21" name="Google Shape;21;p2"/>
          <p:cNvPicPr preferRelativeResize="0"/>
          <p:nvPr/>
        </p:nvPicPr>
        <p:blipFill rotWithShape="1">
          <a:blip r:embed="rId5">
            <a:alphaModFix/>
          </a:blip>
          <a:srcRect b="0" l="0" r="0" t="0"/>
          <a:stretch/>
        </p:blipFill>
        <p:spPr>
          <a:xfrm>
            <a:off x="7092322" y="5123651"/>
            <a:ext cx="1981204" cy="914402"/>
          </a:xfrm>
          <a:prstGeom prst="rect">
            <a:avLst/>
          </a:prstGeom>
          <a:noFill/>
          <a:ln>
            <a:noFill/>
          </a:ln>
        </p:spPr>
      </p:pic>
      <p:pic>
        <p:nvPicPr>
          <p:cNvPr id="22" name="Google Shape;22;p2"/>
          <p:cNvPicPr preferRelativeResize="0"/>
          <p:nvPr/>
        </p:nvPicPr>
        <p:blipFill rotWithShape="1">
          <a:blip r:embed="rId6">
            <a:alphaModFix/>
          </a:blip>
          <a:srcRect b="0" l="0" r="0" t="0"/>
          <a:stretch/>
        </p:blipFill>
        <p:spPr>
          <a:xfrm>
            <a:off x="428133" y="5024071"/>
            <a:ext cx="2972183" cy="14860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
                                        </p:tgtEl>
                                        <p:attrNameLst>
                                          <p:attrName>style.visibility</p:attrName>
                                        </p:attrNameLst>
                                      </p:cBhvr>
                                      <p:to>
                                        <p:strVal val="visible"/>
                                      </p:to>
                                    </p:set>
                                    <p:animEffect filter="fade" transition="in">
                                      <p:cBhvr>
                                        <p:cTn dur="750"/>
                                        <p:tgtEl>
                                          <p:spTgt spid="15"/>
                                        </p:tgtEl>
                                      </p:cBhvr>
                                    </p:animEffect>
                                  </p:childTnLst>
                                </p:cTn>
                              </p:par>
                              <p:par>
                                <p:cTn fill="hold" nodeType="withEffect" presetClass="entr" presetID="10" presetSubtype="0">
                                  <p:stCondLst>
                                    <p:cond delay="0"/>
                                  </p:stCondLst>
                                  <p:childTnLst>
                                    <p:set>
                                      <p:cBhvr>
                                        <p:cTn dur="1" fill="hold">
                                          <p:stCondLst>
                                            <p:cond delay="0"/>
                                          </p:stCondLst>
                                        </p:cTn>
                                        <p:tgtEl>
                                          <p:spTgt spid="16"/>
                                        </p:tgtEl>
                                        <p:attrNameLst>
                                          <p:attrName>style.visibility</p:attrName>
                                        </p:attrNameLst>
                                      </p:cBhvr>
                                      <p:to>
                                        <p:strVal val="visible"/>
                                      </p:to>
                                    </p:set>
                                    <p:animEffect filter="fade" transition="in">
                                      <p:cBhvr>
                                        <p:cTn dur="700"/>
                                        <p:tgtEl>
                                          <p:spTgt spid="16"/>
                                        </p:tgtEl>
                                      </p:cBhvr>
                                    </p:animEffect>
                                  </p:childTnLst>
                                </p:cTn>
                              </p:par>
                              <p:par>
                                <p:cTn fill="hold" nodeType="withEffect" presetClass="entr" presetID="23" presetSubtype="16">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p:tgtEl>
                                          <p:spTgt spid="19"/>
                                        </p:tgtEl>
                                        <p:attrNameLst>
                                          <p:attrName>ppt_w</p:attrName>
                                        </p:attrNameLst>
                                      </p:cBhvr>
                                      <p:tavLst>
                                        <p:tav fmla="" tm="0">
                                          <p:val>
                                            <p:strVal val="0"/>
                                          </p:val>
                                        </p:tav>
                                        <p:tav fmla="" tm="100000">
                                          <p:val>
                                            <p:strVal val="#ppt_w"/>
                                          </p:val>
                                        </p:tav>
                                      </p:tavLst>
                                    </p:anim>
                                    <p:anim calcmode="lin" valueType="num">
                                      <p:cBhvr additive="base">
                                        <p:cTn dur="700"/>
                                        <p:tgtEl>
                                          <p:spTgt spid="1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7"/>
                                        </p:tgtEl>
                                        <p:attrNameLst>
                                          <p:attrName>style.visibility</p:attrName>
                                        </p:attrNameLst>
                                      </p:cBhvr>
                                      <p:to>
                                        <p:strVal val="visible"/>
                                      </p:to>
                                    </p:set>
                                    <p:animEffect filter="fade" transition="in">
                                      <p:cBhvr>
                                        <p:cTn dur="700"/>
                                        <p:tgtEl>
                                          <p:spTgt spid="17"/>
                                        </p:tgtEl>
                                      </p:cBhvr>
                                    </p:animEffect>
                                  </p:childTnLst>
                                </p:cTn>
                              </p:par>
                              <p:par>
                                <p:cTn fill="hold" nodeType="withEffect" presetClass="entr" presetID="10" presetSubtype="0">
                                  <p:stCondLst>
                                    <p:cond delay="0"/>
                                  </p:stCondLst>
                                  <p:childTnLst>
                                    <p:set>
                                      <p:cBhvr>
                                        <p:cTn dur="1" fill="hold">
                                          <p:stCondLst>
                                            <p:cond delay="0"/>
                                          </p:stCondLst>
                                        </p:cTn>
                                        <p:tgtEl>
                                          <p:spTgt spid="18"/>
                                        </p:tgtEl>
                                        <p:attrNameLst>
                                          <p:attrName>style.visibility</p:attrName>
                                        </p:attrNameLst>
                                      </p:cBhvr>
                                      <p:to>
                                        <p:strVal val="visible"/>
                                      </p:to>
                                    </p:set>
                                    <p:animEffect filter="fade" transition="in">
                                      <p:cBhvr>
                                        <p:cTn dur="700"/>
                                        <p:tgtEl>
                                          <p:spTgt spid="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70" name="Shape 70"/>
        <p:cNvGrpSpPr/>
        <p:nvPr/>
      </p:nvGrpSpPr>
      <p:grpSpPr>
        <a:xfrm>
          <a:off x="0" y="0"/>
          <a:ext cx="0" cy="0"/>
          <a:chOff x="0" y="0"/>
          <a:chExt cx="0" cy="0"/>
        </a:xfrm>
      </p:grpSpPr>
      <p:sp>
        <p:nvSpPr>
          <p:cNvPr id="71" name="Google Shape;71;p11"/>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1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23" name="Shape 23"/>
        <p:cNvGrpSpPr/>
        <p:nvPr/>
      </p:nvGrpSpPr>
      <p:grpSpPr>
        <a:xfrm>
          <a:off x="0" y="0"/>
          <a:ext cx="0" cy="0"/>
          <a:chOff x="0" y="0"/>
          <a:chExt cx="0" cy="0"/>
        </a:xfrm>
      </p:grpSpPr>
      <p:pic>
        <p:nvPicPr>
          <p:cNvPr id="24" name="Google Shape;24;p3"/>
          <p:cNvPicPr preferRelativeResize="0"/>
          <p:nvPr/>
        </p:nvPicPr>
        <p:blipFill rotWithShape="1">
          <a:blip r:embed="rId2">
            <a:alphaModFix/>
          </a:blip>
          <a:srcRect b="0" l="0" r="0" t="0"/>
          <a:stretch/>
        </p:blipFill>
        <p:spPr>
          <a:xfrm flipH="1">
            <a:off x="827366" y="2848956"/>
            <a:ext cx="2941209" cy="147060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 name="Google Shape;27;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32" name="Shape 32"/>
        <p:cNvGrpSpPr/>
        <p:nvPr/>
      </p:nvGrpSpPr>
      <p:grpSpPr>
        <a:xfrm>
          <a:off x="0" y="0"/>
          <a:ext cx="0" cy="0"/>
          <a:chOff x="0" y="0"/>
          <a:chExt cx="0" cy="0"/>
        </a:xfrm>
      </p:grpSpPr>
      <p:sp>
        <p:nvSpPr>
          <p:cNvPr id="33" name="Google Shape;33;p5"/>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5" name="Google Shape;35;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7" name="Google Shape;37;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1" name="Shape 41"/>
        <p:cNvGrpSpPr/>
        <p:nvPr/>
      </p:nvGrpSpPr>
      <p:grpSpPr>
        <a:xfrm>
          <a:off x="0" y="0"/>
          <a:ext cx="0" cy="0"/>
          <a:chOff x="0" y="0"/>
          <a:chExt cx="0" cy="0"/>
        </a:xfrm>
      </p:grpSpPr>
      <p:sp>
        <p:nvSpPr>
          <p:cNvPr id="42" name="Google Shape;42;p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46" name="Shape 46"/>
        <p:cNvGrpSpPr/>
        <p:nvPr/>
      </p:nvGrpSpPr>
      <p:grpSpPr>
        <a:xfrm>
          <a:off x="0" y="0"/>
          <a:ext cx="0" cy="0"/>
          <a:chOff x="0" y="0"/>
          <a:chExt cx="0" cy="0"/>
        </a:xfrm>
      </p:grpSpPr>
      <p:sp>
        <p:nvSpPr>
          <p:cNvPr id="47" name="Google Shape;47;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0" name="Shape 50"/>
        <p:cNvGrpSpPr/>
        <p:nvPr/>
      </p:nvGrpSpPr>
      <p:grpSpPr>
        <a:xfrm>
          <a:off x="0" y="0"/>
          <a:ext cx="0" cy="0"/>
          <a:chOff x="0" y="0"/>
          <a:chExt cx="0" cy="0"/>
        </a:xfrm>
      </p:grpSpPr>
      <p:sp>
        <p:nvSpPr>
          <p:cNvPr id="51" name="Google Shape;51;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4" name="Google Shape;54;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57" name="Shape 57"/>
        <p:cNvGrpSpPr/>
        <p:nvPr/>
      </p:nvGrpSpPr>
      <p:grpSpPr>
        <a:xfrm>
          <a:off x="0" y="0"/>
          <a:ext cx="0" cy="0"/>
          <a:chOff x="0" y="0"/>
          <a:chExt cx="0" cy="0"/>
        </a:xfrm>
      </p:grpSpPr>
      <p:sp>
        <p:nvSpPr>
          <p:cNvPr id="58" name="Google Shape;58;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9"/>
          <p:cNvSpPr/>
          <p:nvPr>
            <p:ph idx="2" type="pic"/>
          </p:nvPr>
        </p:nvSpPr>
        <p:spPr>
          <a:xfrm>
            <a:off x="5183188" y="987425"/>
            <a:ext cx="6172200" cy="4873625"/>
          </a:xfrm>
          <a:prstGeom prst="rect">
            <a:avLst/>
          </a:prstGeom>
          <a:noFill/>
          <a:ln>
            <a:noFill/>
          </a:ln>
        </p:spPr>
      </p:sp>
      <p:sp>
        <p:nvSpPr>
          <p:cNvPr id="60" name="Google Shape;60;p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1" name="Google Shape;61;p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64" name="Shape 64"/>
        <p:cNvGrpSpPr/>
        <p:nvPr/>
      </p:nvGrpSpPr>
      <p:grpSpPr>
        <a:xfrm>
          <a:off x="0" y="0"/>
          <a:ext cx="0" cy="0"/>
          <a:chOff x="0" y="0"/>
          <a:chExt cx="0" cy="0"/>
        </a:xfrm>
      </p:grpSpPr>
      <p:sp>
        <p:nvSpPr>
          <p:cNvPr id="65" name="Google Shape;65;p10"/>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1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1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4059" y="-1927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7.png"/><Relationship Id="rId7" Type="http://schemas.openxmlformats.org/officeDocument/2006/relationships/image" Target="../media/image34.png"/><Relationship Id="rId8"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www.chinahighlights.com/beijing/food/beijing-duck.htm" TargetMode="External"/><Relationship Id="rId4" Type="http://schemas.openxmlformats.org/officeDocument/2006/relationships/hyperlink" Target="https://theculturetrip.com/asia/china/articles/a-brief-history-of-peking-duck/" TargetMode="External"/><Relationship Id="rId10" Type="http://schemas.openxmlformats.org/officeDocument/2006/relationships/hyperlink" Target="https://www.britannica.com/topic/Peking-duck" TargetMode="External"/><Relationship Id="rId9" Type="http://schemas.openxmlformats.org/officeDocument/2006/relationships/hyperlink" Target="https://en.wikipedia.org/wiki/Quanjude" TargetMode="External"/><Relationship Id="rId5" Type="http://schemas.openxmlformats.org/officeDocument/2006/relationships/hyperlink" Target="https://www.nationalgeographic.co.uk/travel/2023/01/explore-the-wilder-side-of-venice-with-the-help-of-its-fishermen" TargetMode="External"/><Relationship Id="rId6" Type="http://schemas.openxmlformats.org/officeDocument/2006/relationships/hyperlink" Target="https://www.chilihousesf.com/blog/the-presidential-prestige-of-peking-duck/" TargetMode="External"/><Relationship Id="rId7" Type="http://schemas.openxmlformats.org/officeDocument/2006/relationships/hyperlink" Target="https://www.thekitchn.com/a-brief-history-of-peking-duck-in-america-240837" TargetMode="External"/><Relationship Id="rId8" Type="http://schemas.openxmlformats.org/officeDocument/2006/relationships/hyperlink" Target="https://www.thekitchn.com/a-brief-history-of-peking-duck-in-america-24083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34.png"/><Relationship Id="rId9"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3.jpg"/><Relationship Id="rId7" Type="http://schemas.openxmlformats.org/officeDocument/2006/relationships/image" Target="../media/image32.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2"/>
          <p:cNvSpPr/>
          <p:nvPr/>
        </p:nvSpPr>
        <p:spPr>
          <a:xfrm flipH="1">
            <a:off x="1687641" y="2553950"/>
            <a:ext cx="8816700" cy="258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6500">
                <a:solidFill>
                  <a:schemeClr val="lt1"/>
                </a:solidFill>
                <a:latin typeface="Montserrat Medium"/>
                <a:ea typeface="Montserrat Medium"/>
                <a:cs typeface="Montserrat Medium"/>
                <a:sym typeface="Montserrat Medium"/>
              </a:rPr>
              <a:t>Peking Duck</a:t>
            </a:r>
            <a:endParaRPr sz="2500"/>
          </a:p>
        </p:txBody>
      </p:sp>
      <p:sp>
        <p:nvSpPr>
          <p:cNvPr id="82" name="Google Shape;82;p12"/>
          <p:cNvSpPr txBox="1"/>
          <p:nvPr/>
        </p:nvSpPr>
        <p:spPr>
          <a:xfrm>
            <a:off x="2153206" y="4568933"/>
            <a:ext cx="7885500" cy="376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Montserrat Medium"/>
                <a:ea typeface="Montserrat Medium"/>
                <a:cs typeface="Montserrat Medium"/>
                <a:sym typeface="Montserrat Medium"/>
              </a:rPr>
              <a:t>By Henrick Koo</a:t>
            </a:r>
            <a:endParaRPr sz="2800"/>
          </a:p>
        </p:txBody>
      </p:sp>
      <p:pic>
        <p:nvPicPr>
          <p:cNvPr id="83" name="Google Shape;83;p12"/>
          <p:cNvPicPr preferRelativeResize="0"/>
          <p:nvPr/>
        </p:nvPicPr>
        <p:blipFill rotWithShape="1">
          <a:blip r:embed="rId3">
            <a:alphaModFix/>
          </a:blip>
          <a:srcRect b="40242" l="12757" r="49999" t="0"/>
          <a:stretch/>
        </p:blipFill>
        <p:spPr>
          <a:xfrm>
            <a:off x="7508853" y="1400634"/>
            <a:ext cx="1106926" cy="888060"/>
          </a:xfrm>
          <a:prstGeom prst="rect">
            <a:avLst/>
          </a:prstGeom>
          <a:noFill/>
          <a:ln>
            <a:noFill/>
          </a:ln>
        </p:spPr>
      </p:pic>
      <p:pic>
        <p:nvPicPr>
          <p:cNvPr id="84" name="Google Shape;84;p12"/>
          <p:cNvPicPr preferRelativeResize="0"/>
          <p:nvPr/>
        </p:nvPicPr>
        <p:blipFill rotWithShape="1">
          <a:blip r:embed="rId3">
            <a:alphaModFix/>
          </a:blip>
          <a:srcRect b="40242" l="12757" r="49999" t="0"/>
          <a:stretch/>
        </p:blipFill>
        <p:spPr>
          <a:xfrm>
            <a:off x="10328253" y="2798612"/>
            <a:ext cx="1106926" cy="888060"/>
          </a:xfrm>
          <a:prstGeom prst="rect">
            <a:avLst/>
          </a:prstGeom>
          <a:noFill/>
          <a:ln>
            <a:noFill/>
          </a:ln>
        </p:spPr>
      </p:pic>
      <p:pic>
        <p:nvPicPr>
          <p:cNvPr id="85" name="Google Shape;85;p12"/>
          <p:cNvPicPr preferRelativeResize="0"/>
          <p:nvPr/>
        </p:nvPicPr>
        <p:blipFill>
          <a:blip r:embed="rId4">
            <a:alphaModFix/>
          </a:blip>
          <a:stretch>
            <a:fillRect/>
          </a:stretch>
        </p:blipFill>
        <p:spPr>
          <a:xfrm>
            <a:off x="1723175" y="3184625"/>
            <a:ext cx="1384300" cy="1384301"/>
          </a:xfrm>
          <a:prstGeom prst="rect">
            <a:avLst/>
          </a:prstGeom>
          <a:noFill/>
          <a:ln>
            <a:noFill/>
          </a:ln>
        </p:spPr>
      </p:pic>
      <p:pic>
        <p:nvPicPr>
          <p:cNvPr id="86" name="Google Shape;86;p12"/>
          <p:cNvPicPr preferRelativeResize="0"/>
          <p:nvPr/>
        </p:nvPicPr>
        <p:blipFill>
          <a:blip r:embed="rId4">
            <a:alphaModFix/>
          </a:blip>
          <a:stretch>
            <a:fillRect/>
          </a:stretch>
        </p:blipFill>
        <p:spPr>
          <a:xfrm flipH="1">
            <a:off x="9120050" y="3184625"/>
            <a:ext cx="1384301" cy="1384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500"/>
                                        <p:tgtEl>
                                          <p:spTgt spid="81"/>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5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1"/>
          <p:cNvPicPr preferRelativeResize="0"/>
          <p:nvPr/>
        </p:nvPicPr>
        <p:blipFill rotWithShape="1">
          <a:blip r:embed="rId3">
            <a:alphaModFix/>
          </a:blip>
          <a:srcRect b="0" l="0" r="0" t="0"/>
          <a:stretch/>
        </p:blipFill>
        <p:spPr>
          <a:xfrm>
            <a:off x="-204111" y="2088052"/>
            <a:ext cx="5707157" cy="2853579"/>
          </a:xfrm>
          <a:prstGeom prst="rect">
            <a:avLst/>
          </a:prstGeom>
          <a:noFill/>
          <a:ln>
            <a:noFill/>
          </a:ln>
        </p:spPr>
      </p:pic>
      <p:pic>
        <p:nvPicPr>
          <p:cNvPr id="266" name="Google Shape;266;p21"/>
          <p:cNvPicPr preferRelativeResize="0"/>
          <p:nvPr/>
        </p:nvPicPr>
        <p:blipFill rotWithShape="1">
          <a:blip r:embed="rId3">
            <a:alphaModFix/>
          </a:blip>
          <a:srcRect b="0" l="0" r="0" t="0"/>
          <a:stretch/>
        </p:blipFill>
        <p:spPr>
          <a:xfrm>
            <a:off x="2107619" y="-715129"/>
            <a:ext cx="12392798" cy="6196399"/>
          </a:xfrm>
          <a:prstGeom prst="rect">
            <a:avLst/>
          </a:prstGeom>
          <a:noFill/>
          <a:ln>
            <a:noFill/>
          </a:ln>
        </p:spPr>
      </p:pic>
      <p:sp>
        <p:nvSpPr>
          <p:cNvPr id="267" name="Google Shape;267;p21"/>
          <p:cNvSpPr/>
          <p:nvPr/>
        </p:nvSpPr>
        <p:spPr>
          <a:xfrm>
            <a:off x="2680492" y="-215153"/>
            <a:ext cx="6831016" cy="7460015"/>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sp>
        <p:nvSpPr>
          <p:cNvPr id="268" name="Google Shape;268;p21"/>
          <p:cNvSpPr txBox="1"/>
          <p:nvPr/>
        </p:nvSpPr>
        <p:spPr>
          <a:xfrm>
            <a:off x="3679280" y="372400"/>
            <a:ext cx="5201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F3F3F"/>
                </a:solidFill>
                <a:latin typeface="Montserrat Medium"/>
                <a:ea typeface="Montserrat Medium"/>
                <a:cs typeface="Montserrat Medium"/>
                <a:sym typeface="Montserrat Medium"/>
              </a:rPr>
              <a:t>American Popularity</a:t>
            </a:r>
            <a:endParaRPr/>
          </a:p>
        </p:txBody>
      </p:sp>
      <p:sp>
        <p:nvSpPr>
          <p:cNvPr id="269" name="Google Shape;269;p21"/>
          <p:cNvSpPr/>
          <p:nvPr/>
        </p:nvSpPr>
        <p:spPr>
          <a:xfrm rot="5400000">
            <a:off x="2705608" y="2543071"/>
            <a:ext cx="2595675" cy="2342369"/>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270" name="Google Shape;270;p21"/>
          <p:cNvSpPr/>
          <p:nvPr/>
        </p:nvSpPr>
        <p:spPr>
          <a:xfrm rot="5400000">
            <a:off x="2852829" y="2675926"/>
            <a:ext cx="2301232" cy="2076659"/>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271" name="Google Shape;271;p21"/>
          <p:cNvSpPr txBox="1"/>
          <p:nvPr/>
        </p:nvSpPr>
        <p:spPr>
          <a:xfrm>
            <a:off x="2883242" y="3774805"/>
            <a:ext cx="22404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BFCF2"/>
                </a:solidFill>
                <a:latin typeface="Montserrat Medium"/>
                <a:ea typeface="Montserrat Medium"/>
                <a:cs typeface="Montserrat Medium"/>
                <a:sym typeface="Montserrat Medium"/>
              </a:rPr>
              <a:t>Reasons</a:t>
            </a:r>
            <a:endParaRPr/>
          </a:p>
        </p:txBody>
      </p:sp>
      <p:sp>
        <p:nvSpPr>
          <p:cNvPr id="272" name="Google Shape;272;p21"/>
          <p:cNvSpPr/>
          <p:nvPr/>
        </p:nvSpPr>
        <p:spPr>
          <a:xfrm>
            <a:off x="4780019" y="1686614"/>
            <a:ext cx="2071610" cy="4142869"/>
          </a:xfrm>
          <a:custGeom>
            <a:rect b="b" l="l" r="r" t="t"/>
            <a:pathLst>
              <a:path extrusionOk="0" h="4937688" w="2468160">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rgbClr val="F2F2F2">
              <a:alpha val="71764"/>
            </a:srgbClr>
          </a:solidFill>
          <a:ln>
            <a:noFill/>
          </a:ln>
          <a:effectLst>
            <a:outerShdw blurRad="381000" rotWithShape="0" algn="tl" dir="2700000" dist="127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ontserrat Medium"/>
              <a:ea typeface="Montserrat Medium"/>
              <a:cs typeface="Montserrat Medium"/>
              <a:sym typeface="Montserrat Medium"/>
            </a:endParaRPr>
          </a:p>
        </p:txBody>
      </p:sp>
      <p:grpSp>
        <p:nvGrpSpPr>
          <p:cNvPr id="273" name="Google Shape;273;p21"/>
          <p:cNvGrpSpPr/>
          <p:nvPr/>
        </p:nvGrpSpPr>
        <p:grpSpPr>
          <a:xfrm>
            <a:off x="4653325" y="1459421"/>
            <a:ext cx="785317" cy="777501"/>
            <a:chOff x="1486694" y="2665507"/>
            <a:chExt cx="1297399" cy="1284485"/>
          </a:xfrm>
        </p:grpSpPr>
        <p:sp>
          <p:nvSpPr>
            <p:cNvPr id="274" name="Google Shape;274;p21"/>
            <p:cNvSpPr/>
            <p:nvPr/>
          </p:nvSpPr>
          <p:spPr>
            <a:xfrm rot="5400000">
              <a:off x="1476182" y="2728182"/>
              <a:ext cx="1284485" cy="1159135"/>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Montserrat Medium"/>
                <a:ea typeface="Montserrat Medium"/>
                <a:cs typeface="Montserrat Medium"/>
                <a:sym typeface="Montserrat Medium"/>
              </a:endParaRPr>
            </a:p>
          </p:txBody>
        </p:sp>
        <p:sp>
          <p:nvSpPr>
            <p:cNvPr id="275" name="Google Shape;275;p21"/>
            <p:cNvSpPr/>
            <p:nvPr/>
          </p:nvSpPr>
          <p:spPr>
            <a:xfrm>
              <a:off x="1486694" y="3104862"/>
              <a:ext cx="1297399" cy="432706"/>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Montserrat Medium"/>
                  <a:ea typeface="Montserrat Medium"/>
                  <a:cs typeface="Montserrat Medium"/>
                  <a:sym typeface="Montserrat Medium"/>
                </a:rPr>
                <a:t>1</a:t>
              </a:r>
              <a:endParaRPr/>
            </a:p>
          </p:txBody>
        </p:sp>
      </p:grpSp>
      <p:grpSp>
        <p:nvGrpSpPr>
          <p:cNvPr id="276" name="Google Shape;276;p21"/>
          <p:cNvGrpSpPr/>
          <p:nvPr/>
        </p:nvGrpSpPr>
        <p:grpSpPr>
          <a:xfrm>
            <a:off x="5815824" y="2138543"/>
            <a:ext cx="785317" cy="777501"/>
            <a:chOff x="1486694" y="2665507"/>
            <a:chExt cx="1297399" cy="1284485"/>
          </a:xfrm>
        </p:grpSpPr>
        <p:sp>
          <p:nvSpPr>
            <p:cNvPr id="277" name="Google Shape;277;p21"/>
            <p:cNvSpPr/>
            <p:nvPr/>
          </p:nvSpPr>
          <p:spPr>
            <a:xfrm rot="5400000">
              <a:off x="1476182" y="2728182"/>
              <a:ext cx="1284485" cy="1159135"/>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Montserrat Medium"/>
                <a:ea typeface="Montserrat Medium"/>
                <a:cs typeface="Montserrat Medium"/>
                <a:sym typeface="Montserrat Medium"/>
              </a:endParaRPr>
            </a:p>
          </p:txBody>
        </p:sp>
        <p:sp>
          <p:nvSpPr>
            <p:cNvPr id="278" name="Google Shape;278;p21"/>
            <p:cNvSpPr/>
            <p:nvPr/>
          </p:nvSpPr>
          <p:spPr>
            <a:xfrm>
              <a:off x="1486694" y="3104862"/>
              <a:ext cx="1297399" cy="432706"/>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Montserrat Medium"/>
                  <a:ea typeface="Montserrat Medium"/>
                  <a:cs typeface="Montserrat Medium"/>
                  <a:sym typeface="Montserrat Medium"/>
                </a:rPr>
                <a:t>2</a:t>
              </a:r>
              <a:endParaRPr/>
            </a:p>
          </p:txBody>
        </p:sp>
      </p:grpSp>
      <p:grpSp>
        <p:nvGrpSpPr>
          <p:cNvPr id="279" name="Google Shape;279;p21"/>
          <p:cNvGrpSpPr/>
          <p:nvPr/>
        </p:nvGrpSpPr>
        <p:grpSpPr>
          <a:xfrm>
            <a:off x="6379476" y="3337579"/>
            <a:ext cx="785317" cy="777501"/>
            <a:chOff x="1486694" y="2665507"/>
            <a:chExt cx="1297399" cy="1284485"/>
          </a:xfrm>
        </p:grpSpPr>
        <p:sp>
          <p:nvSpPr>
            <p:cNvPr id="280" name="Google Shape;280;p21"/>
            <p:cNvSpPr/>
            <p:nvPr/>
          </p:nvSpPr>
          <p:spPr>
            <a:xfrm rot="5400000">
              <a:off x="1476182" y="2728182"/>
              <a:ext cx="1284485" cy="1159135"/>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Montserrat Medium"/>
                <a:ea typeface="Montserrat Medium"/>
                <a:cs typeface="Montserrat Medium"/>
                <a:sym typeface="Montserrat Medium"/>
              </a:endParaRPr>
            </a:p>
          </p:txBody>
        </p:sp>
        <p:sp>
          <p:nvSpPr>
            <p:cNvPr id="281" name="Google Shape;281;p21"/>
            <p:cNvSpPr/>
            <p:nvPr/>
          </p:nvSpPr>
          <p:spPr>
            <a:xfrm>
              <a:off x="1486694" y="3104862"/>
              <a:ext cx="1297399" cy="432706"/>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Montserrat Medium"/>
                  <a:ea typeface="Montserrat Medium"/>
                  <a:cs typeface="Montserrat Medium"/>
                  <a:sym typeface="Montserrat Medium"/>
                </a:rPr>
                <a:t>3</a:t>
              </a:r>
              <a:endParaRPr/>
            </a:p>
          </p:txBody>
        </p:sp>
      </p:grpSp>
      <p:grpSp>
        <p:nvGrpSpPr>
          <p:cNvPr id="282" name="Google Shape;282;p21"/>
          <p:cNvGrpSpPr/>
          <p:nvPr/>
        </p:nvGrpSpPr>
        <p:grpSpPr>
          <a:xfrm>
            <a:off x="5847398" y="4703775"/>
            <a:ext cx="785317" cy="777501"/>
            <a:chOff x="1486694" y="2665507"/>
            <a:chExt cx="1297399" cy="1284485"/>
          </a:xfrm>
        </p:grpSpPr>
        <p:sp>
          <p:nvSpPr>
            <p:cNvPr id="283" name="Google Shape;283;p21"/>
            <p:cNvSpPr/>
            <p:nvPr/>
          </p:nvSpPr>
          <p:spPr>
            <a:xfrm rot="5400000">
              <a:off x="1476182" y="2728182"/>
              <a:ext cx="1284485" cy="1159135"/>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Montserrat Medium"/>
                <a:ea typeface="Montserrat Medium"/>
                <a:cs typeface="Montserrat Medium"/>
                <a:sym typeface="Montserrat Medium"/>
              </a:endParaRPr>
            </a:p>
          </p:txBody>
        </p:sp>
        <p:sp>
          <p:nvSpPr>
            <p:cNvPr id="284" name="Google Shape;284;p21"/>
            <p:cNvSpPr/>
            <p:nvPr/>
          </p:nvSpPr>
          <p:spPr>
            <a:xfrm>
              <a:off x="1486694" y="3104862"/>
              <a:ext cx="1297399" cy="432706"/>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Montserrat Medium"/>
                  <a:ea typeface="Montserrat Medium"/>
                  <a:cs typeface="Montserrat Medium"/>
                  <a:sym typeface="Montserrat Medium"/>
                </a:rPr>
                <a:t>3.5</a:t>
              </a:r>
              <a:endParaRPr/>
            </a:p>
          </p:txBody>
        </p:sp>
      </p:grpSp>
      <p:grpSp>
        <p:nvGrpSpPr>
          <p:cNvPr id="285" name="Google Shape;285;p21"/>
          <p:cNvGrpSpPr/>
          <p:nvPr/>
        </p:nvGrpSpPr>
        <p:grpSpPr>
          <a:xfrm>
            <a:off x="4652971" y="5420310"/>
            <a:ext cx="785317" cy="777501"/>
            <a:chOff x="1486694" y="2665507"/>
            <a:chExt cx="1297399" cy="1284485"/>
          </a:xfrm>
        </p:grpSpPr>
        <p:sp>
          <p:nvSpPr>
            <p:cNvPr id="286" name="Google Shape;286;p21"/>
            <p:cNvSpPr/>
            <p:nvPr/>
          </p:nvSpPr>
          <p:spPr>
            <a:xfrm rot="5400000">
              <a:off x="1476182" y="2728182"/>
              <a:ext cx="1284485" cy="1159135"/>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Montserrat Medium"/>
                <a:ea typeface="Montserrat Medium"/>
                <a:cs typeface="Montserrat Medium"/>
                <a:sym typeface="Montserrat Medium"/>
              </a:endParaRPr>
            </a:p>
          </p:txBody>
        </p:sp>
        <p:sp>
          <p:nvSpPr>
            <p:cNvPr id="287" name="Google Shape;287;p21"/>
            <p:cNvSpPr/>
            <p:nvPr/>
          </p:nvSpPr>
          <p:spPr>
            <a:xfrm>
              <a:off x="1486694" y="3104862"/>
              <a:ext cx="1297399" cy="432706"/>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Montserrat Medium"/>
                  <a:ea typeface="Montserrat Medium"/>
                  <a:cs typeface="Montserrat Medium"/>
                  <a:sym typeface="Montserrat Medium"/>
                </a:rPr>
                <a:t>4</a:t>
              </a:r>
              <a:endParaRPr/>
            </a:p>
          </p:txBody>
        </p:sp>
      </p:grpSp>
      <p:sp>
        <p:nvSpPr>
          <p:cNvPr id="288" name="Google Shape;288;p21"/>
          <p:cNvSpPr txBox="1"/>
          <p:nvPr/>
        </p:nvSpPr>
        <p:spPr>
          <a:xfrm>
            <a:off x="5401499" y="1432025"/>
            <a:ext cx="4110000" cy="456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1200"/>
              </a:spcAft>
              <a:buNone/>
            </a:pPr>
            <a:r>
              <a:rPr lang="en-US" sz="1100" u="sng">
                <a:solidFill>
                  <a:schemeClr val="dk1"/>
                </a:solidFill>
              </a:rPr>
              <a:t>Authentic</a:t>
            </a:r>
            <a:r>
              <a:rPr lang="en-US" sz="1100">
                <a:solidFill>
                  <a:schemeClr val="dk1"/>
                </a:solidFill>
              </a:rPr>
              <a:t> Chinese food garnered attention during the Nixon and Bush presidency during trips abroad</a:t>
            </a:r>
            <a:endParaRPr sz="1100">
              <a:solidFill>
                <a:srgbClr val="A5A5A5"/>
              </a:solidFill>
              <a:latin typeface="Montserrat Medium"/>
              <a:ea typeface="Montserrat Medium"/>
              <a:cs typeface="Montserrat Medium"/>
              <a:sym typeface="Montserrat Medium"/>
            </a:endParaRPr>
          </a:p>
        </p:txBody>
      </p:sp>
      <p:sp>
        <p:nvSpPr>
          <p:cNvPr id="289" name="Google Shape;289;p21"/>
          <p:cNvSpPr txBox="1"/>
          <p:nvPr/>
        </p:nvSpPr>
        <p:spPr>
          <a:xfrm>
            <a:off x="6632700" y="2054525"/>
            <a:ext cx="2813700" cy="845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1200"/>
              </a:spcAft>
              <a:buNone/>
            </a:pPr>
            <a:r>
              <a:rPr lang="en-US" sz="1100">
                <a:solidFill>
                  <a:schemeClr val="dk1"/>
                </a:solidFill>
              </a:rPr>
              <a:t>Constant media attention allowed the </a:t>
            </a:r>
            <a:r>
              <a:rPr lang="en-US" sz="1100">
                <a:solidFill>
                  <a:schemeClr val="dk1"/>
                </a:solidFill>
              </a:rPr>
              <a:t>president's</a:t>
            </a:r>
            <a:r>
              <a:rPr lang="en-US" sz="1100">
                <a:solidFill>
                  <a:schemeClr val="dk1"/>
                </a:solidFill>
              </a:rPr>
              <a:t> diet to be shown on National TV, leading to a wave of Chinese popularity</a:t>
            </a:r>
            <a:endParaRPr sz="1100">
              <a:solidFill>
                <a:srgbClr val="A5A5A5"/>
              </a:solidFill>
              <a:latin typeface="Montserrat Medium"/>
              <a:ea typeface="Montserrat Medium"/>
              <a:cs typeface="Montserrat Medium"/>
              <a:sym typeface="Montserrat Medium"/>
            </a:endParaRPr>
          </a:p>
        </p:txBody>
      </p:sp>
      <p:sp>
        <p:nvSpPr>
          <p:cNvPr id="290" name="Google Shape;290;p21"/>
          <p:cNvSpPr txBox="1"/>
          <p:nvPr/>
        </p:nvSpPr>
        <p:spPr>
          <a:xfrm>
            <a:off x="7183825" y="3206125"/>
            <a:ext cx="2240400" cy="1040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1200"/>
              </a:spcAft>
              <a:buNone/>
            </a:pPr>
            <a:r>
              <a:rPr lang="en-US" sz="1100">
                <a:solidFill>
                  <a:schemeClr val="dk1"/>
                </a:solidFill>
              </a:rPr>
              <a:t>Trends like eating with chopsticks and the desire to eat more </a:t>
            </a:r>
            <a:r>
              <a:rPr lang="en-US" sz="1100">
                <a:solidFill>
                  <a:schemeClr val="dk1"/>
                </a:solidFill>
              </a:rPr>
              <a:t>authentic</a:t>
            </a:r>
            <a:r>
              <a:rPr lang="en-US" sz="1100">
                <a:solidFill>
                  <a:schemeClr val="dk1"/>
                </a:solidFill>
              </a:rPr>
              <a:t> chinese rippled through the US because of the media coverage</a:t>
            </a:r>
            <a:endParaRPr sz="1100">
              <a:solidFill>
                <a:srgbClr val="A5A5A5"/>
              </a:solidFill>
              <a:latin typeface="Montserrat Medium"/>
              <a:ea typeface="Montserrat Medium"/>
              <a:cs typeface="Montserrat Medium"/>
              <a:sym typeface="Montserrat Medium"/>
            </a:endParaRPr>
          </a:p>
        </p:txBody>
      </p:sp>
      <p:sp>
        <p:nvSpPr>
          <p:cNvPr id="291" name="Google Shape;291;p21"/>
          <p:cNvSpPr txBox="1"/>
          <p:nvPr/>
        </p:nvSpPr>
        <p:spPr>
          <a:xfrm>
            <a:off x="6887119" y="4830916"/>
            <a:ext cx="20685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t/>
            </a:r>
            <a:endParaRPr sz="1200">
              <a:solidFill>
                <a:srgbClr val="A5A5A5"/>
              </a:solidFill>
              <a:latin typeface="Montserrat Medium"/>
              <a:ea typeface="Montserrat Medium"/>
              <a:cs typeface="Montserrat Medium"/>
              <a:sym typeface="Montserrat Medium"/>
            </a:endParaRPr>
          </a:p>
        </p:txBody>
      </p:sp>
      <p:sp>
        <p:nvSpPr>
          <p:cNvPr id="292" name="Google Shape;292;p21"/>
          <p:cNvSpPr txBox="1"/>
          <p:nvPr/>
        </p:nvSpPr>
        <p:spPr>
          <a:xfrm>
            <a:off x="5438649" y="5823675"/>
            <a:ext cx="3588000" cy="651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1200"/>
              </a:spcAft>
              <a:buNone/>
            </a:pPr>
            <a:r>
              <a:rPr lang="en-US" sz="1100">
                <a:solidFill>
                  <a:schemeClr val="dk1"/>
                </a:solidFill>
              </a:rPr>
              <a:t>The back-to-back presidency visits and especially President Bush’s liking of Peking Duck made it a huge item in chinese restaurants across America </a:t>
            </a:r>
            <a:endParaRPr sz="1100">
              <a:solidFill>
                <a:srgbClr val="A5A5A5"/>
              </a:solidFill>
              <a:latin typeface="Montserrat Medium"/>
              <a:ea typeface="Montserrat Medium"/>
              <a:cs typeface="Montserrat Medium"/>
              <a:sym typeface="Montserrat Medium"/>
            </a:endParaRPr>
          </a:p>
        </p:txBody>
      </p:sp>
      <p:pic>
        <p:nvPicPr>
          <p:cNvPr id="293" name="Google Shape;293;p21"/>
          <p:cNvPicPr preferRelativeResize="0"/>
          <p:nvPr/>
        </p:nvPicPr>
        <p:blipFill rotWithShape="1">
          <a:blip r:embed="rId4">
            <a:alphaModFix/>
          </a:blip>
          <a:srcRect b="0" l="0" r="0" t="0"/>
          <a:stretch/>
        </p:blipFill>
        <p:spPr>
          <a:xfrm>
            <a:off x="2817622" y="370455"/>
            <a:ext cx="1051388" cy="525694"/>
          </a:xfrm>
          <a:prstGeom prst="rect">
            <a:avLst/>
          </a:prstGeom>
          <a:noFill/>
          <a:ln>
            <a:noFill/>
          </a:ln>
          <a:effectLst>
            <a:outerShdw blurRad="355600" rotWithShape="0" algn="tl" dir="2700000" dist="88900">
              <a:srgbClr val="000000">
                <a:alpha val="27843"/>
              </a:srgbClr>
            </a:outerShdw>
          </a:effectLst>
        </p:spPr>
      </p:pic>
      <p:pic>
        <p:nvPicPr>
          <p:cNvPr id="294" name="Google Shape;294;p21"/>
          <p:cNvPicPr preferRelativeResize="0"/>
          <p:nvPr/>
        </p:nvPicPr>
        <p:blipFill rotWithShape="1">
          <a:blip r:embed="rId5">
            <a:alphaModFix/>
          </a:blip>
          <a:srcRect b="40242" l="12757" r="49999" t="0"/>
          <a:stretch/>
        </p:blipFill>
        <p:spPr>
          <a:xfrm>
            <a:off x="10030845" y="1148662"/>
            <a:ext cx="1843118" cy="1478689"/>
          </a:xfrm>
          <a:prstGeom prst="rect">
            <a:avLst/>
          </a:prstGeom>
          <a:noFill/>
          <a:ln>
            <a:noFill/>
          </a:ln>
        </p:spPr>
      </p:pic>
      <p:pic>
        <p:nvPicPr>
          <p:cNvPr id="295" name="Google Shape;295;p21"/>
          <p:cNvPicPr preferRelativeResize="0"/>
          <p:nvPr/>
        </p:nvPicPr>
        <p:blipFill rotWithShape="1">
          <a:blip r:embed="rId5">
            <a:alphaModFix/>
          </a:blip>
          <a:srcRect b="40242" l="12757" r="49999" t="0"/>
          <a:stretch/>
        </p:blipFill>
        <p:spPr>
          <a:xfrm>
            <a:off x="1536123" y="5393193"/>
            <a:ext cx="1843118" cy="1478689"/>
          </a:xfrm>
          <a:prstGeom prst="rect">
            <a:avLst/>
          </a:prstGeom>
          <a:noFill/>
          <a:ln>
            <a:noFill/>
          </a:ln>
        </p:spPr>
      </p:pic>
      <p:pic>
        <p:nvPicPr>
          <p:cNvPr id="296" name="Google Shape;296;p21"/>
          <p:cNvPicPr preferRelativeResize="0"/>
          <p:nvPr/>
        </p:nvPicPr>
        <p:blipFill>
          <a:blip r:embed="rId6">
            <a:alphaModFix/>
          </a:blip>
          <a:stretch>
            <a:fillRect/>
          </a:stretch>
        </p:blipFill>
        <p:spPr>
          <a:xfrm>
            <a:off x="3515591" y="2859637"/>
            <a:ext cx="975724" cy="975724"/>
          </a:xfrm>
          <a:prstGeom prst="rect">
            <a:avLst/>
          </a:prstGeom>
          <a:noFill/>
          <a:ln>
            <a:noFill/>
          </a:ln>
        </p:spPr>
      </p:pic>
      <p:sp>
        <p:nvSpPr>
          <p:cNvPr id="297" name="Google Shape;297;p21"/>
          <p:cNvSpPr txBox="1"/>
          <p:nvPr/>
        </p:nvSpPr>
        <p:spPr>
          <a:xfrm>
            <a:off x="6610000" y="4632750"/>
            <a:ext cx="2813700" cy="1040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1200"/>
              </a:spcAft>
              <a:buNone/>
            </a:pPr>
            <a:r>
              <a:rPr lang="en-US" sz="1100">
                <a:solidFill>
                  <a:schemeClr val="dk1"/>
                </a:solidFill>
              </a:rPr>
              <a:t>M</a:t>
            </a:r>
            <a:r>
              <a:rPr lang="en-US" sz="1100">
                <a:solidFill>
                  <a:schemeClr val="dk1"/>
                </a:solidFill>
              </a:rPr>
              <a:t>ore authentic dishes were introduced to the Chinese food scene in the US “authentic” dishes like Peking duck, Moo Shu pork, and sweet and sour fish were in popular demand. </a:t>
            </a:r>
            <a:endParaRPr sz="1100">
              <a:solidFill>
                <a:srgbClr val="A5A5A5"/>
              </a:solidFill>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2000"/>
                                        <p:tgtEl>
                                          <p:spTgt spid="268"/>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750"/>
                                        <p:tgtEl>
                                          <p:spTgt spid="269"/>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750"/>
                                        <p:tgtEl>
                                          <p:spTgt spid="270"/>
                                        </p:tgtEl>
                                      </p:cBhvr>
                                    </p:animEffect>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500"/>
                                        <p:tgtEl>
                                          <p:spTgt spid="271"/>
                                        </p:tgtEl>
                                        <p:attrNameLst>
                                          <p:attrName>ppt_w</p:attrName>
                                        </p:attrNameLst>
                                      </p:cBhvr>
                                      <p:tavLst>
                                        <p:tav fmla="" tm="0">
                                          <p:val>
                                            <p:strVal val="0"/>
                                          </p:val>
                                        </p:tav>
                                        <p:tav fmla="" tm="100000">
                                          <p:val>
                                            <p:strVal val="#ppt_w"/>
                                          </p:val>
                                        </p:tav>
                                      </p:tavLst>
                                    </p:anim>
                                    <p:anim calcmode="lin" valueType="num">
                                      <p:cBhvr additive="base">
                                        <p:cTn dur="500"/>
                                        <p:tgtEl>
                                          <p:spTgt spid="271"/>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2" presetSubtype="2">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2000"/>
                                        <p:tgtEl>
                                          <p:spTgt spid="2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20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2000"/>
                                        <p:tgtEl>
                                          <p:spTgt spid="28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40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2000"/>
                                        <p:tgtEl>
                                          <p:spTgt spid="2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2000"/>
                                        <p:tgtEl>
                                          <p:spTgt spid="29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2000"/>
                                        <p:tgtEl>
                                          <p:spTgt spid="29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22"/>
          <p:cNvPicPr preferRelativeResize="0"/>
          <p:nvPr/>
        </p:nvPicPr>
        <p:blipFill rotWithShape="1">
          <a:blip r:embed="rId3">
            <a:alphaModFix/>
          </a:blip>
          <a:srcRect b="0" l="0" r="0" t="0"/>
          <a:stretch/>
        </p:blipFill>
        <p:spPr>
          <a:xfrm>
            <a:off x="-2904865" y="495784"/>
            <a:ext cx="12392798" cy="6196399"/>
          </a:xfrm>
          <a:prstGeom prst="rect">
            <a:avLst/>
          </a:prstGeom>
          <a:noFill/>
          <a:ln>
            <a:noFill/>
          </a:ln>
        </p:spPr>
      </p:pic>
      <p:sp>
        <p:nvSpPr>
          <p:cNvPr id="304" name="Google Shape;304;p22"/>
          <p:cNvSpPr/>
          <p:nvPr/>
        </p:nvSpPr>
        <p:spPr>
          <a:xfrm>
            <a:off x="2656917" y="-301053"/>
            <a:ext cx="6831000" cy="74601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305" name="Google Shape;305;p22"/>
          <p:cNvPicPr preferRelativeResize="0"/>
          <p:nvPr/>
        </p:nvPicPr>
        <p:blipFill rotWithShape="1">
          <a:blip r:embed="rId4">
            <a:alphaModFix/>
          </a:blip>
          <a:srcRect b="0" l="0" r="0" t="0"/>
          <a:stretch/>
        </p:blipFill>
        <p:spPr>
          <a:xfrm>
            <a:off x="953962" y="-117587"/>
            <a:ext cx="6978575" cy="3489300"/>
          </a:xfrm>
          <a:prstGeom prst="rect">
            <a:avLst/>
          </a:prstGeom>
          <a:noFill/>
          <a:ln>
            <a:noFill/>
          </a:ln>
          <a:effectLst>
            <a:outerShdw blurRad="355600" rotWithShape="0" algn="tl" dir="2700000" dist="88900">
              <a:srgbClr val="000000">
                <a:alpha val="27840"/>
              </a:srgbClr>
            </a:outerShdw>
          </a:effectLst>
        </p:spPr>
      </p:pic>
      <p:sp>
        <p:nvSpPr>
          <p:cNvPr id="306" name="Google Shape;306;p22"/>
          <p:cNvSpPr txBox="1"/>
          <p:nvPr/>
        </p:nvSpPr>
        <p:spPr>
          <a:xfrm>
            <a:off x="3020258" y="314494"/>
            <a:ext cx="4980000" cy="240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0">
                <a:solidFill>
                  <a:srgbClr val="A87D53"/>
                </a:solidFill>
                <a:latin typeface="Montserrat Medium"/>
                <a:ea typeface="Montserrat Medium"/>
                <a:cs typeface="Montserrat Medium"/>
                <a:sym typeface="Montserrat Medium"/>
              </a:rPr>
              <a:t>3</a:t>
            </a:r>
            <a:endParaRPr/>
          </a:p>
        </p:txBody>
      </p:sp>
      <p:sp>
        <p:nvSpPr>
          <p:cNvPr id="307" name="Google Shape;307;p22"/>
          <p:cNvSpPr txBox="1"/>
          <p:nvPr/>
        </p:nvSpPr>
        <p:spPr>
          <a:xfrm>
            <a:off x="4060339" y="1291005"/>
            <a:ext cx="2899800" cy="486600"/>
          </a:xfrm>
          <a:prstGeom prst="rect">
            <a:avLst/>
          </a:prstGeom>
          <a:noFill/>
          <a:ln>
            <a:noFill/>
          </a:ln>
        </p:spPr>
        <p:txBody>
          <a:bodyPr anchorCtr="0" anchor="t" bIns="36000" lIns="91425" spcFirstLastPara="1" rIns="144000" wrap="square" tIns="45700">
            <a:spAutoFit/>
          </a:bodyPr>
          <a:lstStyle/>
          <a:p>
            <a:pPr indent="0" lvl="0" marL="0" marR="0" rtl="0" algn="l">
              <a:spcBef>
                <a:spcPts val="0"/>
              </a:spcBef>
              <a:spcAft>
                <a:spcPts val="0"/>
              </a:spcAft>
              <a:buNone/>
            </a:pPr>
            <a:r>
              <a:rPr b="1" lang="en-US" sz="2600">
                <a:solidFill>
                  <a:srgbClr val="595959"/>
                </a:solidFill>
                <a:latin typeface="Montserrat Medium"/>
                <a:ea typeface="Montserrat Medium"/>
                <a:cs typeface="Montserrat Medium"/>
                <a:sym typeface="Montserrat Medium"/>
              </a:rPr>
              <a:t>Consumption</a:t>
            </a:r>
            <a:endParaRPr sz="2600"/>
          </a:p>
        </p:txBody>
      </p:sp>
      <p:pic>
        <p:nvPicPr>
          <p:cNvPr id="308" name="Google Shape;308;p22"/>
          <p:cNvPicPr preferRelativeResize="0"/>
          <p:nvPr/>
        </p:nvPicPr>
        <p:blipFill rotWithShape="1">
          <a:blip r:embed="rId5">
            <a:alphaModFix/>
          </a:blip>
          <a:srcRect b="40241" l="12755" r="50001" t="0"/>
          <a:stretch/>
        </p:blipFill>
        <p:spPr>
          <a:xfrm>
            <a:off x="2222834" y="3429000"/>
            <a:ext cx="1537274" cy="1233319"/>
          </a:xfrm>
          <a:prstGeom prst="rect">
            <a:avLst/>
          </a:prstGeom>
          <a:noFill/>
          <a:ln>
            <a:noFill/>
          </a:ln>
        </p:spPr>
      </p:pic>
      <p:pic>
        <p:nvPicPr>
          <p:cNvPr id="309" name="Google Shape;309;p22"/>
          <p:cNvPicPr preferRelativeResize="0"/>
          <p:nvPr/>
        </p:nvPicPr>
        <p:blipFill rotWithShape="1">
          <a:blip r:embed="rId5">
            <a:alphaModFix/>
          </a:blip>
          <a:srcRect b="40241" l="12755" r="50001" t="0"/>
          <a:stretch/>
        </p:blipFill>
        <p:spPr>
          <a:xfrm>
            <a:off x="5319946" y="5319667"/>
            <a:ext cx="1537274" cy="1233319"/>
          </a:xfrm>
          <a:prstGeom prst="rect">
            <a:avLst/>
          </a:prstGeom>
          <a:noFill/>
          <a:ln>
            <a:noFill/>
          </a:ln>
        </p:spPr>
      </p:pic>
      <p:pic>
        <p:nvPicPr>
          <p:cNvPr id="310" name="Google Shape;310;p22"/>
          <p:cNvPicPr preferRelativeResize="0"/>
          <p:nvPr/>
        </p:nvPicPr>
        <p:blipFill rotWithShape="1">
          <a:blip r:embed="rId6">
            <a:alphaModFix/>
          </a:blip>
          <a:srcRect b="40241" l="12755" r="50001" t="0"/>
          <a:stretch/>
        </p:blipFill>
        <p:spPr>
          <a:xfrm>
            <a:off x="10416043" y="4091671"/>
            <a:ext cx="796119" cy="638707"/>
          </a:xfrm>
          <a:prstGeom prst="rect">
            <a:avLst/>
          </a:prstGeom>
          <a:noFill/>
          <a:ln>
            <a:noFill/>
          </a:ln>
        </p:spPr>
      </p:pic>
      <p:pic>
        <p:nvPicPr>
          <p:cNvPr id="311" name="Google Shape;311;p22"/>
          <p:cNvPicPr preferRelativeResize="0"/>
          <p:nvPr/>
        </p:nvPicPr>
        <p:blipFill>
          <a:blip r:embed="rId7">
            <a:alphaModFix/>
          </a:blip>
          <a:stretch>
            <a:fillRect/>
          </a:stretch>
        </p:blipFill>
        <p:spPr>
          <a:xfrm>
            <a:off x="2848950" y="2262050"/>
            <a:ext cx="6522525" cy="4348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500"/>
                                        <p:tgtEl>
                                          <p:spTgt spid="306"/>
                                        </p:tgtEl>
                                        <p:attrNameLst>
                                          <p:attrName>ppt_w</p:attrName>
                                        </p:attrNameLst>
                                      </p:cBhvr>
                                      <p:tavLst>
                                        <p:tav fmla="" tm="0">
                                          <p:val>
                                            <p:strVal val="0"/>
                                          </p:val>
                                        </p:tav>
                                        <p:tav fmla="" tm="100000">
                                          <p:val>
                                            <p:strVal val="#ppt_w"/>
                                          </p:val>
                                        </p:tav>
                                      </p:tavLst>
                                    </p:anim>
                                    <p:anim calcmode="lin" valueType="num">
                                      <p:cBhvr additive="base">
                                        <p:cTn dur="500"/>
                                        <p:tgtEl>
                                          <p:spTgt spid="30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3"/>
          <p:cNvSpPr/>
          <p:nvPr/>
        </p:nvSpPr>
        <p:spPr>
          <a:xfrm>
            <a:off x="2680492" y="-215153"/>
            <a:ext cx="6831016" cy="7460015"/>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318" name="Google Shape;318;p23"/>
          <p:cNvPicPr preferRelativeResize="0"/>
          <p:nvPr/>
        </p:nvPicPr>
        <p:blipFill rotWithShape="1">
          <a:blip r:embed="rId3">
            <a:alphaModFix/>
          </a:blip>
          <a:srcRect b="0" l="0" r="0" t="0"/>
          <a:stretch/>
        </p:blipFill>
        <p:spPr>
          <a:xfrm>
            <a:off x="1576349" y="530884"/>
            <a:ext cx="12392798" cy="6196399"/>
          </a:xfrm>
          <a:prstGeom prst="rect">
            <a:avLst/>
          </a:prstGeom>
          <a:noFill/>
          <a:ln>
            <a:noFill/>
          </a:ln>
        </p:spPr>
      </p:pic>
      <p:sp>
        <p:nvSpPr>
          <p:cNvPr id="319" name="Google Shape;319;p23"/>
          <p:cNvSpPr txBox="1"/>
          <p:nvPr/>
        </p:nvSpPr>
        <p:spPr>
          <a:xfrm>
            <a:off x="3679264" y="372407"/>
            <a:ext cx="555228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F3F3F"/>
                </a:solidFill>
                <a:latin typeface="Montserrat Medium"/>
                <a:ea typeface="Montserrat Medium"/>
                <a:cs typeface="Montserrat Medium"/>
                <a:sym typeface="Montserrat Medium"/>
              </a:rPr>
              <a:t>Variations of Consumption</a:t>
            </a:r>
            <a:endParaRPr/>
          </a:p>
        </p:txBody>
      </p:sp>
      <p:grpSp>
        <p:nvGrpSpPr>
          <p:cNvPr id="320" name="Google Shape;320;p23"/>
          <p:cNvGrpSpPr/>
          <p:nvPr/>
        </p:nvGrpSpPr>
        <p:grpSpPr>
          <a:xfrm>
            <a:off x="7772748" y="1963845"/>
            <a:ext cx="3150227" cy="4212800"/>
            <a:chOff x="7772748" y="1627092"/>
            <a:chExt cx="3150227" cy="4212800"/>
          </a:xfrm>
        </p:grpSpPr>
        <p:sp>
          <p:nvSpPr>
            <p:cNvPr id="321" name="Google Shape;321;p23"/>
            <p:cNvSpPr/>
            <p:nvPr/>
          </p:nvSpPr>
          <p:spPr>
            <a:xfrm rot="-5400000">
              <a:off x="7230437" y="2169403"/>
              <a:ext cx="4212799" cy="3128177"/>
            </a:xfrm>
            <a:prstGeom prst="rect">
              <a:avLst/>
            </a:pr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322" name="Google Shape;322;p23"/>
            <p:cNvSpPr/>
            <p:nvPr/>
          </p:nvSpPr>
          <p:spPr>
            <a:xfrm rot="-5400000">
              <a:off x="7252487" y="2169404"/>
              <a:ext cx="4212798" cy="3128177"/>
            </a:xfrm>
            <a:custGeom>
              <a:rect b="b" l="l" r="r" t="t"/>
              <a:pathLst>
                <a:path extrusionOk="0" h="3128177" w="4212798">
                  <a:moveTo>
                    <a:pt x="3809795" y="1513160"/>
                  </a:moveTo>
                  <a:cubicBezTo>
                    <a:pt x="3809795" y="998455"/>
                    <a:pt x="3392544" y="581204"/>
                    <a:pt x="2877839" y="581204"/>
                  </a:cubicBezTo>
                  <a:cubicBezTo>
                    <a:pt x="2363134" y="581204"/>
                    <a:pt x="1945883" y="998455"/>
                    <a:pt x="1945883" y="1513160"/>
                  </a:cubicBezTo>
                  <a:cubicBezTo>
                    <a:pt x="1945883" y="2027865"/>
                    <a:pt x="2363134" y="2445116"/>
                    <a:pt x="2877839" y="2445116"/>
                  </a:cubicBezTo>
                  <a:cubicBezTo>
                    <a:pt x="3392544" y="2445116"/>
                    <a:pt x="3809795" y="2027865"/>
                    <a:pt x="3809795" y="1513160"/>
                  </a:cubicBezTo>
                  <a:close/>
                  <a:moveTo>
                    <a:pt x="4212798" y="0"/>
                  </a:moveTo>
                  <a:lnTo>
                    <a:pt x="4212798" y="3128177"/>
                  </a:lnTo>
                  <a:lnTo>
                    <a:pt x="0" y="3128177"/>
                  </a:lnTo>
                  <a:lnTo>
                    <a:pt x="0" y="0"/>
                  </a:lnTo>
                  <a:close/>
                </a:path>
              </a:pathLst>
            </a:cu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grpSp>
      <p:grpSp>
        <p:nvGrpSpPr>
          <p:cNvPr id="323" name="Google Shape;323;p23"/>
          <p:cNvGrpSpPr/>
          <p:nvPr/>
        </p:nvGrpSpPr>
        <p:grpSpPr>
          <a:xfrm>
            <a:off x="4467226" y="1960445"/>
            <a:ext cx="3128178" cy="4219507"/>
            <a:chOff x="4480539" y="1627092"/>
            <a:chExt cx="3128178" cy="4219507"/>
          </a:xfrm>
        </p:grpSpPr>
        <p:sp>
          <p:nvSpPr>
            <p:cNvPr id="324" name="Google Shape;324;p23"/>
            <p:cNvSpPr/>
            <p:nvPr/>
          </p:nvSpPr>
          <p:spPr>
            <a:xfrm rot="-5400000">
              <a:off x="3938228" y="2169403"/>
              <a:ext cx="4212799" cy="3128177"/>
            </a:xfrm>
            <a:prstGeom prst="rect">
              <a:avLst/>
            </a:pr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325" name="Google Shape;325;p23"/>
            <p:cNvSpPr/>
            <p:nvPr/>
          </p:nvSpPr>
          <p:spPr>
            <a:xfrm rot="-5400000">
              <a:off x="3938228" y="2176111"/>
              <a:ext cx="4212798" cy="3128177"/>
            </a:xfrm>
            <a:custGeom>
              <a:rect b="b" l="l" r="r" t="t"/>
              <a:pathLst>
                <a:path extrusionOk="0" h="3128177" w="4212798">
                  <a:moveTo>
                    <a:pt x="3809795" y="1513160"/>
                  </a:moveTo>
                  <a:cubicBezTo>
                    <a:pt x="3809795" y="998455"/>
                    <a:pt x="3392544" y="581204"/>
                    <a:pt x="2877839" y="581204"/>
                  </a:cubicBezTo>
                  <a:cubicBezTo>
                    <a:pt x="2363134" y="581204"/>
                    <a:pt x="1945883" y="998455"/>
                    <a:pt x="1945883" y="1513160"/>
                  </a:cubicBezTo>
                  <a:cubicBezTo>
                    <a:pt x="1945883" y="2027865"/>
                    <a:pt x="2363134" y="2445116"/>
                    <a:pt x="2877839" y="2445116"/>
                  </a:cubicBezTo>
                  <a:cubicBezTo>
                    <a:pt x="3392544" y="2445116"/>
                    <a:pt x="3809795" y="2027865"/>
                    <a:pt x="3809795" y="1513160"/>
                  </a:cubicBezTo>
                  <a:close/>
                  <a:moveTo>
                    <a:pt x="4212798" y="0"/>
                  </a:moveTo>
                  <a:lnTo>
                    <a:pt x="4212798" y="3128177"/>
                  </a:lnTo>
                  <a:lnTo>
                    <a:pt x="0" y="3128177"/>
                  </a:lnTo>
                  <a:lnTo>
                    <a:pt x="0" y="0"/>
                  </a:lnTo>
                  <a:close/>
                </a:path>
              </a:pathLst>
            </a:cu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grpSp>
      <p:sp>
        <p:nvSpPr>
          <p:cNvPr id="326" name="Google Shape;326;p23"/>
          <p:cNvSpPr txBox="1"/>
          <p:nvPr/>
        </p:nvSpPr>
        <p:spPr>
          <a:xfrm>
            <a:off x="1680930" y="4443709"/>
            <a:ext cx="2160600" cy="3078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0"/>
              </a:spcBef>
              <a:spcAft>
                <a:spcPts val="1200"/>
              </a:spcAft>
              <a:buNone/>
            </a:pPr>
            <a:r>
              <a:t/>
            </a:r>
            <a:endParaRPr>
              <a:solidFill>
                <a:schemeClr val="lt1"/>
              </a:solidFill>
              <a:latin typeface="Montserrat Medium"/>
              <a:ea typeface="Montserrat Medium"/>
              <a:cs typeface="Montserrat Medium"/>
              <a:sym typeface="Montserrat Medium"/>
            </a:endParaRPr>
          </a:p>
        </p:txBody>
      </p:sp>
      <p:grpSp>
        <p:nvGrpSpPr>
          <p:cNvPr id="327" name="Google Shape;327;p23"/>
          <p:cNvGrpSpPr/>
          <p:nvPr/>
        </p:nvGrpSpPr>
        <p:grpSpPr>
          <a:xfrm>
            <a:off x="1188329" y="1963743"/>
            <a:ext cx="3150225" cy="4212901"/>
            <a:chOff x="1188329" y="1626990"/>
            <a:chExt cx="3150225" cy="4212901"/>
          </a:xfrm>
        </p:grpSpPr>
        <p:sp>
          <p:nvSpPr>
            <p:cNvPr id="328" name="Google Shape;328;p23"/>
            <p:cNvSpPr/>
            <p:nvPr/>
          </p:nvSpPr>
          <p:spPr>
            <a:xfrm rot="-5400000">
              <a:off x="645929" y="2169390"/>
              <a:ext cx="4212900" cy="3128100"/>
            </a:xfrm>
            <a:prstGeom prst="rect">
              <a:avLst/>
            </a:pr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329" name="Google Shape;329;p23"/>
            <p:cNvSpPr/>
            <p:nvPr/>
          </p:nvSpPr>
          <p:spPr>
            <a:xfrm rot="-5400000">
              <a:off x="668066" y="2169403"/>
              <a:ext cx="4212798" cy="3128177"/>
            </a:xfrm>
            <a:custGeom>
              <a:rect b="b" l="l" r="r" t="t"/>
              <a:pathLst>
                <a:path extrusionOk="0" h="3128177" w="4212798">
                  <a:moveTo>
                    <a:pt x="3809795" y="1513160"/>
                  </a:moveTo>
                  <a:cubicBezTo>
                    <a:pt x="3809795" y="998455"/>
                    <a:pt x="3392544" y="581204"/>
                    <a:pt x="2877839" y="581204"/>
                  </a:cubicBezTo>
                  <a:cubicBezTo>
                    <a:pt x="2363134" y="581204"/>
                    <a:pt x="1945883" y="998455"/>
                    <a:pt x="1945883" y="1513160"/>
                  </a:cubicBezTo>
                  <a:cubicBezTo>
                    <a:pt x="1945883" y="2027865"/>
                    <a:pt x="2363134" y="2445116"/>
                    <a:pt x="2877839" y="2445116"/>
                  </a:cubicBezTo>
                  <a:cubicBezTo>
                    <a:pt x="3392544" y="2445116"/>
                    <a:pt x="3809795" y="2027865"/>
                    <a:pt x="3809795" y="1513160"/>
                  </a:cubicBezTo>
                  <a:close/>
                  <a:moveTo>
                    <a:pt x="4212798" y="0"/>
                  </a:moveTo>
                  <a:lnTo>
                    <a:pt x="4212798" y="3128177"/>
                  </a:lnTo>
                  <a:lnTo>
                    <a:pt x="0" y="3128177"/>
                  </a:lnTo>
                  <a:lnTo>
                    <a:pt x="0" y="0"/>
                  </a:lnTo>
                  <a:close/>
                </a:path>
              </a:pathLst>
            </a:cu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grpSp>
      <p:sp>
        <p:nvSpPr>
          <p:cNvPr id="330" name="Google Shape;330;p23"/>
          <p:cNvSpPr txBox="1"/>
          <p:nvPr/>
        </p:nvSpPr>
        <p:spPr>
          <a:xfrm>
            <a:off x="8286096" y="4443708"/>
            <a:ext cx="2225100" cy="709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t/>
            </a:r>
            <a:endParaRPr>
              <a:solidFill>
                <a:schemeClr val="lt1"/>
              </a:solidFill>
              <a:latin typeface="Montserrat Medium"/>
              <a:ea typeface="Montserrat Medium"/>
              <a:cs typeface="Montserrat Medium"/>
              <a:sym typeface="Montserrat Medium"/>
            </a:endParaRPr>
          </a:p>
          <a:p>
            <a:pPr indent="0" lvl="0" marL="0" marR="0" rtl="0" algn="just">
              <a:spcBef>
                <a:spcPts val="120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331" name="Google Shape;331;p23"/>
          <p:cNvPicPr preferRelativeResize="0"/>
          <p:nvPr/>
        </p:nvPicPr>
        <p:blipFill rotWithShape="1">
          <a:blip r:embed="rId4">
            <a:alphaModFix/>
          </a:blip>
          <a:srcRect b="0" l="0" r="0" t="0"/>
          <a:stretch/>
        </p:blipFill>
        <p:spPr>
          <a:xfrm>
            <a:off x="2817622" y="370455"/>
            <a:ext cx="1051388" cy="525694"/>
          </a:xfrm>
          <a:prstGeom prst="rect">
            <a:avLst/>
          </a:prstGeom>
          <a:noFill/>
          <a:ln>
            <a:noFill/>
          </a:ln>
          <a:effectLst>
            <a:outerShdw blurRad="355600" rotWithShape="0" algn="tl" dir="2700000" dist="88900">
              <a:srgbClr val="000000">
                <a:alpha val="27843"/>
              </a:srgbClr>
            </a:outerShdw>
          </a:effectLst>
        </p:spPr>
      </p:pic>
      <p:pic>
        <p:nvPicPr>
          <p:cNvPr id="332" name="Google Shape;332;p23"/>
          <p:cNvPicPr preferRelativeResize="0"/>
          <p:nvPr/>
        </p:nvPicPr>
        <p:blipFill rotWithShape="1">
          <a:blip r:embed="rId5">
            <a:alphaModFix/>
          </a:blip>
          <a:srcRect b="40242" l="12757" r="49999" t="0"/>
          <a:stretch/>
        </p:blipFill>
        <p:spPr>
          <a:xfrm>
            <a:off x="8559622" y="716765"/>
            <a:ext cx="1554425" cy="1247078"/>
          </a:xfrm>
          <a:prstGeom prst="rect">
            <a:avLst/>
          </a:prstGeom>
          <a:noFill/>
          <a:ln>
            <a:noFill/>
          </a:ln>
        </p:spPr>
      </p:pic>
      <p:pic>
        <p:nvPicPr>
          <p:cNvPr id="333" name="Google Shape;333;p23"/>
          <p:cNvPicPr preferRelativeResize="0"/>
          <p:nvPr/>
        </p:nvPicPr>
        <p:blipFill rotWithShape="1">
          <a:blip r:embed="rId5">
            <a:alphaModFix/>
          </a:blip>
          <a:srcRect b="40242" l="12757" r="49999" t="0"/>
          <a:stretch/>
        </p:blipFill>
        <p:spPr>
          <a:xfrm>
            <a:off x="1948600" y="6026364"/>
            <a:ext cx="1554425" cy="1247078"/>
          </a:xfrm>
          <a:prstGeom prst="rect">
            <a:avLst/>
          </a:prstGeom>
          <a:noFill/>
          <a:ln>
            <a:noFill/>
          </a:ln>
        </p:spPr>
      </p:pic>
      <p:pic>
        <p:nvPicPr>
          <p:cNvPr id="334" name="Google Shape;334;p23"/>
          <p:cNvPicPr preferRelativeResize="0"/>
          <p:nvPr/>
        </p:nvPicPr>
        <p:blipFill rotWithShape="1">
          <a:blip r:embed="rId6">
            <a:alphaModFix/>
          </a:blip>
          <a:srcRect b="0" l="14018" r="2585" t="4534"/>
          <a:stretch/>
        </p:blipFill>
        <p:spPr>
          <a:xfrm>
            <a:off x="1188325" y="2355880"/>
            <a:ext cx="3150225" cy="1893219"/>
          </a:xfrm>
          <a:prstGeom prst="rect">
            <a:avLst/>
          </a:prstGeom>
          <a:noFill/>
          <a:ln>
            <a:noFill/>
          </a:ln>
        </p:spPr>
      </p:pic>
      <p:pic>
        <p:nvPicPr>
          <p:cNvPr id="335" name="Google Shape;335;p23"/>
          <p:cNvPicPr preferRelativeResize="0"/>
          <p:nvPr/>
        </p:nvPicPr>
        <p:blipFill>
          <a:blip r:embed="rId7">
            <a:alphaModFix/>
          </a:blip>
          <a:stretch>
            <a:fillRect/>
          </a:stretch>
        </p:blipFill>
        <p:spPr>
          <a:xfrm>
            <a:off x="4467213" y="2355866"/>
            <a:ext cx="3042450" cy="2029301"/>
          </a:xfrm>
          <a:prstGeom prst="rect">
            <a:avLst/>
          </a:prstGeom>
          <a:noFill/>
          <a:ln>
            <a:noFill/>
          </a:ln>
        </p:spPr>
      </p:pic>
      <p:pic>
        <p:nvPicPr>
          <p:cNvPr id="336" name="Google Shape;336;p23"/>
          <p:cNvPicPr preferRelativeResize="0"/>
          <p:nvPr/>
        </p:nvPicPr>
        <p:blipFill>
          <a:blip r:embed="rId8">
            <a:alphaModFix/>
          </a:blip>
          <a:stretch>
            <a:fillRect/>
          </a:stretch>
        </p:blipFill>
        <p:spPr>
          <a:xfrm>
            <a:off x="7772750" y="2318850"/>
            <a:ext cx="3150225" cy="2029300"/>
          </a:xfrm>
          <a:prstGeom prst="rect">
            <a:avLst/>
          </a:prstGeom>
          <a:noFill/>
          <a:ln>
            <a:noFill/>
          </a:ln>
        </p:spPr>
      </p:pic>
      <p:sp>
        <p:nvSpPr>
          <p:cNvPr id="337" name="Google Shape;337;p23"/>
          <p:cNvSpPr txBox="1"/>
          <p:nvPr/>
        </p:nvSpPr>
        <p:spPr>
          <a:xfrm>
            <a:off x="1627188" y="4921750"/>
            <a:ext cx="22725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t>Duck with pancake</a:t>
            </a:r>
            <a:endParaRPr sz="2600"/>
          </a:p>
        </p:txBody>
      </p:sp>
      <p:sp>
        <p:nvSpPr>
          <p:cNvPr id="338" name="Google Shape;338;p23"/>
          <p:cNvSpPr txBox="1"/>
          <p:nvPr/>
        </p:nvSpPr>
        <p:spPr>
          <a:xfrm>
            <a:off x="4852175" y="4921750"/>
            <a:ext cx="25851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t>Stir-fried Duck</a:t>
            </a:r>
            <a:endParaRPr sz="2600"/>
          </a:p>
        </p:txBody>
      </p:sp>
      <p:sp>
        <p:nvSpPr>
          <p:cNvPr id="339" name="Google Shape;339;p23"/>
          <p:cNvSpPr txBox="1"/>
          <p:nvPr/>
        </p:nvSpPr>
        <p:spPr>
          <a:xfrm>
            <a:off x="8262400" y="4921750"/>
            <a:ext cx="22725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t>Duck Bone broth</a:t>
            </a:r>
            <a:endParaRPr sz="2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2000"/>
                                        <p:tgtEl>
                                          <p:spTgt spid="319"/>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2000"/>
                                        <p:tgtEl>
                                          <p:spTgt spid="3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00"/>
                                  </p:stCondLst>
                                  <p:childTnLst>
                                    <p:set>
                                      <p:cBhvr>
                                        <p:cTn dur="1" fill="hold">
                                          <p:stCondLst>
                                            <p:cond delay="0"/>
                                          </p:stCondLst>
                                        </p:cTn>
                                        <p:tgtEl>
                                          <p:spTgt spid="323"/>
                                        </p:tgtEl>
                                        <p:attrNameLst>
                                          <p:attrName>style.visibility</p:attrName>
                                        </p:attrNameLst>
                                      </p:cBhvr>
                                      <p:to>
                                        <p:strVal val="visible"/>
                                      </p:to>
                                    </p:set>
                                    <p:anim calcmode="lin" valueType="num">
                                      <p:cBhvr additive="base">
                                        <p:cTn dur="2000"/>
                                        <p:tgtEl>
                                          <p:spTgt spid="3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2000"/>
                                        <p:tgtEl>
                                          <p:spTgt spid="327"/>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2">
                                  <p:stCondLst>
                                    <p:cond delay="60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1400"/>
                                        <p:tgtEl>
                                          <p:spTgt spid="32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1400"/>
                                        <p:tgtEl>
                                          <p:spTgt spid="33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4"/>
          <p:cNvSpPr/>
          <p:nvPr/>
        </p:nvSpPr>
        <p:spPr>
          <a:xfrm>
            <a:off x="2680492" y="-215153"/>
            <a:ext cx="6831000" cy="74601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346" name="Google Shape;346;p24"/>
          <p:cNvPicPr preferRelativeResize="0"/>
          <p:nvPr/>
        </p:nvPicPr>
        <p:blipFill rotWithShape="1">
          <a:blip r:embed="rId3">
            <a:alphaModFix/>
          </a:blip>
          <a:srcRect b="0" l="0" r="0" t="0"/>
          <a:stretch/>
        </p:blipFill>
        <p:spPr>
          <a:xfrm>
            <a:off x="3679264" y="895627"/>
            <a:ext cx="9088352" cy="4544176"/>
          </a:xfrm>
          <a:prstGeom prst="rect">
            <a:avLst/>
          </a:prstGeom>
          <a:noFill/>
          <a:ln>
            <a:noFill/>
          </a:ln>
        </p:spPr>
      </p:pic>
      <p:sp>
        <p:nvSpPr>
          <p:cNvPr id="347" name="Google Shape;347;p24"/>
          <p:cNvSpPr txBox="1"/>
          <p:nvPr/>
        </p:nvSpPr>
        <p:spPr>
          <a:xfrm>
            <a:off x="3395214" y="281107"/>
            <a:ext cx="4781400" cy="954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en-US" sz="2800">
                <a:solidFill>
                  <a:srgbClr val="3F3F3F"/>
                </a:solidFill>
                <a:latin typeface="Montserrat Medium"/>
                <a:ea typeface="Montserrat Medium"/>
                <a:cs typeface="Montserrat Medium"/>
                <a:sym typeface="Montserrat Medium"/>
              </a:rPr>
              <a:t>Modern Peking Duck Chain (China) </a:t>
            </a:r>
            <a:endParaRPr/>
          </a:p>
        </p:txBody>
      </p:sp>
      <p:pic>
        <p:nvPicPr>
          <p:cNvPr id="348" name="Google Shape;348;p24"/>
          <p:cNvPicPr preferRelativeResize="0"/>
          <p:nvPr/>
        </p:nvPicPr>
        <p:blipFill>
          <a:blip r:embed="rId4">
            <a:alphaModFix/>
          </a:blip>
          <a:stretch>
            <a:fillRect/>
          </a:stretch>
        </p:blipFill>
        <p:spPr>
          <a:xfrm>
            <a:off x="178975" y="2233100"/>
            <a:ext cx="5752724" cy="4230474"/>
          </a:xfrm>
          <a:prstGeom prst="rect">
            <a:avLst/>
          </a:prstGeom>
          <a:noFill/>
          <a:ln>
            <a:noFill/>
          </a:ln>
        </p:spPr>
      </p:pic>
      <p:pic>
        <p:nvPicPr>
          <p:cNvPr id="349" name="Google Shape;349;p24"/>
          <p:cNvPicPr preferRelativeResize="0"/>
          <p:nvPr/>
        </p:nvPicPr>
        <p:blipFill>
          <a:blip r:embed="rId5">
            <a:alphaModFix/>
          </a:blip>
          <a:stretch>
            <a:fillRect/>
          </a:stretch>
        </p:blipFill>
        <p:spPr>
          <a:xfrm>
            <a:off x="7667325" y="184300"/>
            <a:ext cx="4524677" cy="3393500"/>
          </a:xfrm>
          <a:prstGeom prst="rect">
            <a:avLst/>
          </a:prstGeom>
          <a:noFill/>
          <a:ln>
            <a:noFill/>
          </a:ln>
        </p:spPr>
      </p:pic>
      <p:sp>
        <p:nvSpPr>
          <p:cNvPr id="350" name="Google Shape;350;p24"/>
          <p:cNvSpPr/>
          <p:nvPr/>
        </p:nvSpPr>
        <p:spPr>
          <a:xfrm rot="-5400000">
            <a:off x="6321438" y="1055846"/>
            <a:ext cx="2743766" cy="6501433"/>
          </a:xfrm>
          <a:custGeom>
            <a:rect b="b" l="l" r="r" t="t"/>
            <a:pathLst>
              <a:path extrusionOk="0" h="9703632" w="2743766">
                <a:moveTo>
                  <a:pt x="1483106" y="425314"/>
                </a:moveTo>
                <a:cubicBezTo>
                  <a:pt x="1483106" y="420363"/>
                  <a:pt x="1479092" y="416349"/>
                  <a:pt x="1474141" y="416349"/>
                </a:cubicBezTo>
                <a:lnTo>
                  <a:pt x="1438283" y="416349"/>
                </a:lnTo>
                <a:cubicBezTo>
                  <a:pt x="1433332" y="416349"/>
                  <a:pt x="1429318" y="420363"/>
                  <a:pt x="1429318" y="425314"/>
                </a:cubicBezTo>
                <a:lnTo>
                  <a:pt x="1429318" y="9163284"/>
                </a:lnTo>
                <a:cubicBezTo>
                  <a:pt x="1429318" y="9168234"/>
                  <a:pt x="1433332" y="9172248"/>
                  <a:pt x="1438283" y="9172248"/>
                </a:cubicBezTo>
                <a:lnTo>
                  <a:pt x="1474141" y="9172248"/>
                </a:lnTo>
                <a:cubicBezTo>
                  <a:pt x="1479092" y="9172248"/>
                  <a:pt x="1483106" y="9168234"/>
                  <a:pt x="1483106" y="9163284"/>
                </a:cubicBezTo>
                <a:close/>
                <a:moveTo>
                  <a:pt x="2743766" y="0"/>
                </a:moveTo>
                <a:lnTo>
                  <a:pt x="2743766" y="9703632"/>
                </a:lnTo>
                <a:lnTo>
                  <a:pt x="0" y="9703632"/>
                </a:lnTo>
                <a:lnTo>
                  <a:pt x="0" y="0"/>
                </a:lnTo>
                <a:close/>
              </a:path>
            </a:pathLst>
          </a:cu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pic>
        <p:nvPicPr>
          <p:cNvPr id="351" name="Google Shape;351;p24"/>
          <p:cNvPicPr preferRelativeResize="0"/>
          <p:nvPr/>
        </p:nvPicPr>
        <p:blipFill rotWithShape="1">
          <a:blip r:embed="rId6">
            <a:alphaModFix/>
          </a:blip>
          <a:srcRect b="0" l="0" r="0" t="0"/>
          <a:stretch/>
        </p:blipFill>
        <p:spPr>
          <a:xfrm>
            <a:off x="2529647" y="372405"/>
            <a:ext cx="1051388" cy="525694"/>
          </a:xfrm>
          <a:prstGeom prst="rect">
            <a:avLst/>
          </a:prstGeom>
          <a:noFill/>
          <a:ln>
            <a:noFill/>
          </a:ln>
          <a:effectLst>
            <a:outerShdw blurRad="355600" rotWithShape="0" algn="tl" dir="2700000" dist="88900">
              <a:srgbClr val="000000">
                <a:alpha val="27840"/>
              </a:srgbClr>
            </a:outerShdw>
          </a:effectLst>
        </p:spPr>
      </p:pic>
      <p:pic>
        <p:nvPicPr>
          <p:cNvPr id="352" name="Google Shape;352;p24"/>
          <p:cNvPicPr preferRelativeResize="0"/>
          <p:nvPr/>
        </p:nvPicPr>
        <p:blipFill rotWithShape="1">
          <a:blip r:embed="rId7">
            <a:alphaModFix/>
          </a:blip>
          <a:srcRect b="0" l="0" r="95518" t="0"/>
          <a:stretch/>
        </p:blipFill>
        <p:spPr>
          <a:xfrm>
            <a:off x="4442604" y="2913066"/>
            <a:ext cx="6498311" cy="2765379"/>
          </a:xfrm>
          <a:prstGeom prst="rect">
            <a:avLst/>
          </a:prstGeom>
          <a:noFill/>
          <a:ln>
            <a:noFill/>
          </a:ln>
        </p:spPr>
      </p:pic>
      <p:sp>
        <p:nvSpPr>
          <p:cNvPr id="353" name="Google Shape;353;p24"/>
          <p:cNvSpPr/>
          <p:nvPr/>
        </p:nvSpPr>
        <p:spPr>
          <a:xfrm>
            <a:off x="5552728" y="3577795"/>
            <a:ext cx="40188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a:p>
        </p:txBody>
      </p:sp>
      <p:sp>
        <p:nvSpPr>
          <p:cNvPr id="354" name="Google Shape;354;p24"/>
          <p:cNvSpPr/>
          <p:nvPr/>
        </p:nvSpPr>
        <p:spPr>
          <a:xfrm>
            <a:off x="6755015" y="3115800"/>
            <a:ext cx="1873500" cy="462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Montserrat Medium"/>
                <a:ea typeface="Montserrat Medium"/>
                <a:cs typeface="Montserrat Medium"/>
                <a:sym typeface="Montserrat Medium"/>
              </a:rPr>
              <a:t>QuanJuDe</a:t>
            </a:r>
            <a:endParaRPr/>
          </a:p>
        </p:txBody>
      </p:sp>
      <p:sp>
        <p:nvSpPr>
          <p:cNvPr id="355" name="Google Shape;355;p24"/>
          <p:cNvSpPr txBox="1"/>
          <p:nvPr/>
        </p:nvSpPr>
        <p:spPr>
          <a:xfrm>
            <a:off x="5530162" y="4504075"/>
            <a:ext cx="4326300" cy="738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a:solidFill>
                  <a:schemeClr val="lt1"/>
                </a:solidFill>
                <a:latin typeface="Montserrat Medium"/>
                <a:ea typeface="Montserrat Medium"/>
                <a:cs typeface="Montserrat Medium"/>
                <a:sym typeface="Montserrat Medium"/>
              </a:rPr>
              <a:t>Locations:  Mainland China, Taiwan, Hong, Kong, Australia, Canada, Portugal, Japan</a:t>
            </a:r>
            <a:endParaRPr>
              <a:solidFill>
                <a:schemeClr val="lt1"/>
              </a:solidFill>
              <a:latin typeface="Montserrat Medium"/>
              <a:ea typeface="Montserrat Medium"/>
              <a:cs typeface="Montserrat Medium"/>
              <a:sym typeface="Montserrat Medium"/>
            </a:endParaRPr>
          </a:p>
          <a:p>
            <a:pPr indent="0" lvl="0" marL="0" marR="0" rtl="0" algn="l">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356" name="Google Shape;356;p24"/>
          <p:cNvPicPr preferRelativeResize="0"/>
          <p:nvPr/>
        </p:nvPicPr>
        <p:blipFill rotWithShape="1">
          <a:blip r:embed="rId8">
            <a:alphaModFix/>
          </a:blip>
          <a:srcRect b="40241" l="12755" r="50001" t="0"/>
          <a:stretch/>
        </p:blipFill>
        <p:spPr>
          <a:xfrm>
            <a:off x="6273116" y="5054907"/>
            <a:ext cx="1554425" cy="1247078"/>
          </a:xfrm>
          <a:prstGeom prst="rect">
            <a:avLst/>
          </a:prstGeom>
          <a:noFill/>
          <a:ln>
            <a:noFill/>
          </a:ln>
        </p:spPr>
      </p:pic>
      <p:pic>
        <p:nvPicPr>
          <p:cNvPr id="357" name="Google Shape;357;p24"/>
          <p:cNvPicPr preferRelativeResize="0"/>
          <p:nvPr/>
        </p:nvPicPr>
        <p:blipFill rotWithShape="1">
          <a:blip r:embed="rId8">
            <a:alphaModFix/>
          </a:blip>
          <a:srcRect b="40241" l="12755" r="50001" t="0"/>
          <a:stretch/>
        </p:blipFill>
        <p:spPr>
          <a:xfrm>
            <a:off x="9963481" y="4192725"/>
            <a:ext cx="1554425" cy="12470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2000"/>
                                        <p:tgtEl>
                                          <p:spTgt spid="347"/>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2000"/>
                                        <p:tgtEl>
                                          <p:spTgt spid="350"/>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500"/>
                                        <p:tgtEl>
                                          <p:spTgt spid="354"/>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2" presetSubtype="8">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4">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500"/>
                                        <p:tgtEl>
                                          <p:spTgt spid="3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5"/>
          <p:cNvSpPr txBox="1"/>
          <p:nvPr>
            <p:ph type="title"/>
          </p:nvPr>
        </p:nvSpPr>
        <p:spPr>
          <a:xfrm>
            <a:off x="2324175" y="365125"/>
            <a:ext cx="90297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Peking Duck in USA </a:t>
            </a:r>
            <a:endParaRPr/>
          </a:p>
        </p:txBody>
      </p:sp>
      <p:sp>
        <p:nvSpPr>
          <p:cNvPr id="364" name="Google Shape;364;p25"/>
          <p:cNvSpPr txBox="1"/>
          <p:nvPr/>
        </p:nvSpPr>
        <p:spPr>
          <a:xfrm>
            <a:off x="2517675" y="1168750"/>
            <a:ext cx="8836200" cy="2308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lang="en-US" sz="2300"/>
              <a:t>Peking Duck has become a mainstream dish enjoyed by all </a:t>
            </a:r>
            <a:endParaRPr sz="2300"/>
          </a:p>
          <a:p>
            <a:pPr indent="-374650" lvl="1" marL="914400" rtl="0" algn="l">
              <a:spcBef>
                <a:spcPts val="0"/>
              </a:spcBef>
              <a:spcAft>
                <a:spcPts val="0"/>
              </a:spcAft>
              <a:buSzPts val="2300"/>
              <a:buChar char="○"/>
            </a:pPr>
            <a:r>
              <a:rPr lang="en-US" sz="2300"/>
              <a:t>Enjoyed in different ways and places</a:t>
            </a:r>
            <a:endParaRPr sz="2300"/>
          </a:p>
          <a:p>
            <a:pPr indent="-374650" lvl="0" marL="457200" rtl="0" algn="l">
              <a:spcBef>
                <a:spcPts val="0"/>
              </a:spcBef>
              <a:spcAft>
                <a:spcPts val="0"/>
              </a:spcAft>
              <a:buSzPts val="2300"/>
              <a:buChar char="●"/>
            </a:pPr>
            <a:r>
              <a:rPr lang="en-US" sz="2300"/>
              <a:t>Fun Fact (Personal Experience): </a:t>
            </a:r>
            <a:endParaRPr sz="2300"/>
          </a:p>
          <a:p>
            <a:pPr indent="-374650" lvl="1" marL="914400" rtl="0" algn="l">
              <a:spcBef>
                <a:spcPts val="0"/>
              </a:spcBef>
              <a:spcAft>
                <a:spcPts val="0"/>
              </a:spcAft>
              <a:buSzPts val="2300"/>
              <a:buChar char="○"/>
            </a:pPr>
            <a:r>
              <a:rPr lang="en-US" sz="2300"/>
              <a:t>With turkey being a sub-par bird to many, I’ve seen a shift for Peking Duck to become increasingly popular during Thanksgiving </a:t>
            </a:r>
            <a:endParaRPr sz="2300"/>
          </a:p>
        </p:txBody>
      </p:sp>
      <p:pic>
        <p:nvPicPr>
          <p:cNvPr id="365" name="Google Shape;365;p25"/>
          <p:cNvPicPr preferRelativeResize="0"/>
          <p:nvPr/>
        </p:nvPicPr>
        <p:blipFill>
          <a:blip r:embed="rId3">
            <a:alphaModFix/>
          </a:blip>
          <a:stretch>
            <a:fillRect/>
          </a:stretch>
        </p:blipFill>
        <p:spPr>
          <a:xfrm>
            <a:off x="6229225" y="3163050"/>
            <a:ext cx="5286300" cy="3535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6"/>
          <p:cNvSpPr txBox="1"/>
          <p:nvPr>
            <p:ph type="title"/>
          </p:nvPr>
        </p:nvSpPr>
        <p:spPr>
          <a:xfrm>
            <a:off x="2456100" y="375275"/>
            <a:ext cx="8897100" cy="605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3400"/>
              <a:t>Citations:</a:t>
            </a:r>
            <a:endParaRPr sz="3400"/>
          </a:p>
          <a:p>
            <a:pPr indent="0" lvl="0" marL="457200" rtl="0" algn="l">
              <a:spcBef>
                <a:spcPts val="0"/>
              </a:spcBef>
              <a:spcAft>
                <a:spcPts val="0"/>
              </a:spcAft>
              <a:buNone/>
            </a:pPr>
            <a:r>
              <a:t/>
            </a:r>
            <a:endParaRPr sz="3400"/>
          </a:p>
          <a:p>
            <a:pPr indent="-381000" lvl="0" marL="457200" rtl="0" algn="l">
              <a:spcBef>
                <a:spcPts val="0"/>
              </a:spcBef>
              <a:spcAft>
                <a:spcPts val="0"/>
              </a:spcAft>
              <a:buSzPts val="2400"/>
              <a:buAutoNum type="arabicPeriod"/>
            </a:pPr>
            <a:r>
              <a:rPr lang="en-US" sz="2400" u="sng">
                <a:solidFill>
                  <a:schemeClr val="hlink"/>
                </a:solidFill>
                <a:hlinkClick r:id="rId3"/>
              </a:rPr>
              <a:t>https://www.chinahighlights.com/beijing/food/beijing-duck.htm</a:t>
            </a:r>
            <a:r>
              <a:rPr lang="en-US" sz="2400"/>
              <a:t> </a:t>
            </a:r>
            <a:endParaRPr sz="2400"/>
          </a:p>
          <a:p>
            <a:pPr indent="-381000" lvl="0" marL="457200" rtl="0" algn="l">
              <a:spcBef>
                <a:spcPts val="0"/>
              </a:spcBef>
              <a:spcAft>
                <a:spcPts val="0"/>
              </a:spcAft>
              <a:buSzPts val="2400"/>
              <a:buAutoNum type="arabicPeriod"/>
            </a:pPr>
            <a:r>
              <a:rPr lang="en-US" sz="2400" u="sng">
                <a:solidFill>
                  <a:schemeClr val="hlink"/>
                </a:solidFill>
                <a:hlinkClick r:id="rId4"/>
              </a:rPr>
              <a:t>https://theculturetrip.com/asia/china/articles/a-brief-history-of-peking-duck/</a:t>
            </a:r>
            <a:endParaRPr sz="2400"/>
          </a:p>
          <a:p>
            <a:pPr indent="-381000" lvl="0" marL="457200" rtl="0" algn="l">
              <a:spcBef>
                <a:spcPts val="0"/>
              </a:spcBef>
              <a:spcAft>
                <a:spcPts val="0"/>
              </a:spcAft>
              <a:buSzPts val="2400"/>
              <a:buAutoNum type="arabicPeriod"/>
            </a:pPr>
            <a:r>
              <a:rPr lang="en-US" sz="2400" u="sng">
                <a:solidFill>
                  <a:schemeClr val="hlink"/>
                </a:solidFill>
                <a:hlinkClick r:id="rId5"/>
              </a:rPr>
              <a:t>https://www.nationalgeographic.co.uk/travel/2023/01/explore-the-wilder-side-of-venice-with-the-help-of-its-fishermen</a:t>
            </a:r>
            <a:endParaRPr sz="2400"/>
          </a:p>
          <a:p>
            <a:pPr indent="-381000" lvl="0" marL="457200" rtl="0" algn="l">
              <a:spcBef>
                <a:spcPts val="0"/>
              </a:spcBef>
              <a:spcAft>
                <a:spcPts val="0"/>
              </a:spcAft>
              <a:buSzPts val="2400"/>
              <a:buAutoNum type="arabicPeriod"/>
            </a:pPr>
            <a:r>
              <a:rPr lang="en-US" sz="2400" u="sng">
                <a:solidFill>
                  <a:schemeClr val="hlink"/>
                </a:solidFill>
                <a:hlinkClick r:id="rId6"/>
              </a:rPr>
              <a:t>https://www.chilihousesf.com/blog/the-presidential-prestige-of-peking-duck/</a:t>
            </a:r>
            <a:endParaRPr sz="2400"/>
          </a:p>
          <a:p>
            <a:pPr indent="-381000" lvl="0" marL="457200" rtl="0" algn="l">
              <a:spcBef>
                <a:spcPts val="0"/>
              </a:spcBef>
              <a:spcAft>
                <a:spcPts val="0"/>
              </a:spcAft>
              <a:buSzPts val="2400"/>
              <a:buAutoNum type="arabicPeriod"/>
            </a:pPr>
            <a:r>
              <a:rPr lang="en-US" sz="2400" u="sng">
                <a:solidFill>
                  <a:schemeClr val="hlink"/>
                </a:solidFill>
                <a:hlinkClick r:id="rId7"/>
              </a:rPr>
              <a:t>h</a:t>
            </a:r>
            <a:r>
              <a:rPr lang="en-US" sz="2400" u="sng">
                <a:solidFill>
                  <a:schemeClr val="hlink"/>
                </a:solidFill>
                <a:hlinkClick r:id="rId8"/>
              </a:rPr>
              <a:t>ttps://www.thekitchn.com/a-brief-history-of-peking-duck-in-america-240837</a:t>
            </a:r>
            <a:r>
              <a:rPr lang="en-US" sz="2400"/>
              <a:t> </a:t>
            </a:r>
            <a:endParaRPr sz="2400"/>
          </a:p>
          <a:p>
            <a:pPr indent="-381000" lvl="0" marL="457200" rtl="0" algn="l">
              <a:spcBef>
                <a:spcPts val="0"/>
              </a:spcBef>
              <a:spcAft>
                <a:spcPts val="0"/>
              </a:spcAft>
              <a:buSzPts val="2400"/>
              <a:buAutoNum type="arabicPeriod"/>
            </a:pPr>
            <a:r>
              <a:rPr lang="en-US" sz="2400" u="sng">
                <a:solidFill>
                  <a:schemeClr val="hlink"/>
                </a:solidFill>
                <a:hlinkClick r:id="rId9"/>
              </a:rPr>
              <a:t>https://en.wikipedia.org/wiki/Quanjude</a:t>
            </a:r>
            <a:r>
              <a:rPr lang="en-US" sz="2400"/>
              <a:t> </a:t>
            </a:r>
            <a:endParaRPr sz="2400"/>
          </a:p>
          <a:p>
            <a:pPr indent="-381000" lvl="0" marL="457200" rtl="0" algn="l">
              <a:spcBef>
                <a:spcPts val="0"/>
              </a:spcBef>
              <a:spcAft>
                <a:spcPts val="0"/>
              </a:spcAft>
              <a:buSzPts val="2400"/>
              <a:buAutoNum type="arabicPeriod"/>
            </a:pPr>
            <a:r>
              <a:rPr lang="en-US" sz="2400" u="sng">
                <a:solidFill>
                  <a:schemeClr val="hlink"/>
                </a:solidFill>
                <a:hlinkClick r:id="rId10"/>
              </a:rPr>
              <a:t>https://www.britannica.com/topic/Peking-duck</a:t>
            </a:r>
            <a:r>
              <a:rPr lang="en-US" sz="2400"/>
              <a:t> </a:t>
            </a:r>
            <a:endParaRPr sz="2400"/>
          </a:p>
        </p:txBody>
      </p:sp>
      <p:sp>
        <p:nvSpPr>
          <p:cNvPr id="372" name="Google Shape;372;p26"/>
          <p:cNvSpPr txBox="1"/>
          <p:nvPr/>
        </p:nvSpPr>
        <p:spPr>
          <a:xfrm>
            <a:off x="3839875" y="2695225"/>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6"/>
          <p:cNvSpPr txBox="1"/>
          <p:nvPr/>
        </p:nvSpPr>
        <p:spPr>
          <a:xfrm>
            <a:off x="3231175" y="4014075"/>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p27"/>
          <p:cNvSpPr/>
          <p:nvPr/>
        </p:nvSpPr>
        <p:spPr>
          <a:xfrm flipH="1">
            <a:off x="1687641" y="2553950"/>
            <a:ext cx="8816700" cy="258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6500">
                <a:solidFill>
                  <a:schemeClr val="lt1"/>
                </a:solidFill>
                <a:latin typeface="Montserrat Medium"/>
                <a:ea typeface="Montserrat Medium"/>
                <a:cs typeface="Montserrat Medium"/>
                <a:sym typeface="Montserrat Medium"/>
              </a:rPr>
              <a:t>Thank you </a:t>
            </a:r>
            <a:endParaRPr sz="2500"/>
          </a:p>
        </p:txBody>
      </p:sp>
      <p:pic>
        <p:nvPicPr>
          <p:cNvPr id="380" name="Google Shape;380;p27"/>
          <p:cNvPicPr preferRelativeResize="0"/>
          <p:nvPr/>
        </p:nvPicPr>
        <p:blipFill rotWithShape="1">
          <a:blip r:embed="rId3">
            <a:alphaModFix/>
          </a:blip>
          <a:srcRect b="40241" l="12755" r="50001" t="0"/>
          <a:stretch/>
        </p:blipFill>
        <p:spPr>
          <a:xfrm>
            <a:off x="7508853" y="1400634"/>
            <a:ext cx="1106926" cy="888060"/>
          </a:xfrm>
          <a:prstGeom prst="rect">
            <a:avLst/>
          </a:prstGeom>
          <a:noFill/>
          <a:ln>
            <a:noFill/>
          </a:ln>
        </p:spPr>
      </p:pic>
      <p:pic>
        <p:nvPicPr>
          <p:cNvPr id="381" name="Google Shape;381;p27"/>
          <p:cNvPicPr preferRelativeResize="0"/>
          <p:nvPr/>
        </p:nvPicPr>
        <p:blipFill rotWithShape="1">
          <a:blip r:embed="rId3">
            <a:alphaModFix/>
          </a:blip>
          <a:srcRect b="40241" l="12755" r="50001" t="0"/>
          <a:stretch/>
        </p:blipFill>
        <p:spPr>
          <a:xfrm>
            <a:off x="10328253" y="2798612"/>
            <a:ext cx="1106926" cy="888060"/>
          </a:xfrm>
          <a:prstGeom prst="rect">
            <a:avLst/>
          </a:prstGeom>
          <a:noFill/>
          <a:ln>
            <a:noFill/>
          </a:ln>
        </p:spPr>
      </p:pic>
      <p:pic>
        <p:nvPicPr>
          <p:cNvPr id="382" name="Google Shape;382;p27"/>
          <p:cNvPicPr preferRelativeResize="0"/>
          <p:nvPr/>
        </p:nvPicPr>
        <p:blipFill>
          <a:blip r:embed="rId4">
            <a:alphaModFix/>
          </a:blip>
          <a:stretch>
            <a:fillRect/>
          </a:stretch>
        </p:blipFill>
        <p:spPr>
          <a:xfrm>
            <a:off x="1723175" y="3184625"/>
            <a:ext cx="1384300" cy="1384301"/>
          </a:xfrm>
          <a:prstGeom prst="rect">
            <a:avLst/>
          </a:prstGeom>
          <a:noFill/>
          <a:ln>
            <a:noFill/>
          </a:ln>
        </p:spPr>
      </p:pic>
      <p:pic>
        <p:nvPicPr>
          <p:cNvPr id="383" name="Google Shape;383;p27"/>
          <p:cNvPicPr preferRelativeResize="0"/>
          <p:nvPr/>
        </p:nvPicPr>
        <p:blipFill>
          <a:blip r:embed="rId4">
            <a:alphaModFix/>
          </a:blip>
          <a:stretch>
            <a:fillRect/>
          </a:stretch>
        </p:blipFill>
        <p:spPr>
          <a:xfrm flipH="1">
            <a:off x="9120050" y="3184625"/>
            <a:ext cx="1384301" cy="1384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500"/>
                                        <p:tgtEl>
                                          <p:spTgt spid="37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3"/>
          <p:cNvSpPr/>
          <p:nvPr/>
        </p:nvSpPr>
        <p:spPr>
          <a:xfrm>
            <a:off x="2680492" y="-215153"/>
            <a:ext cx="6831016" cy="7460015"/>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93" name="Google Shape;93;p13"/>
          <p:cNvPicPr preferRelativeResize="0"/>
          <p:nvPr/>
        </p:nvPicPr>
        <p:blipFill rotWithShape="1">
          <a:blip r:embed="rId3">
            <a:alphaModFix/>
          </a:blip>
          <a:srcRect b="0" l="0" r="0" t="0"/>
          <a:stretch/>
        </p:blipFill>
        <p:spPr>
          <a:xfrm>
            <a:off x="-155629" y="705766"/>
            <a:ext cx="12392798" cy="6196399"/>
          </a:xfrm>
          <a:prstGeom prst="rect">
            <a:avLst/>
          </a:prstGeom>
          <a:noFill/>
          <a:ln>
            <a:noFill/>
          </a:ln>
        </p:spPr>
      </p:pic>
      <p:sp>
        <p:nvSpPr>
          <p:cNvPr id="94" name="Google Shape;94;p13"/>
          <p:cNvSpPr/>
          <p:nvPr/>
        </p:nvSpPr>
        <p:spPr>
          <a:xfrm rot="-5400000">
            <a:off x="5094869" y="570696"/>
            <a:ext cx="1774500" cy="9703500"/>
          </a:xfrm>
          <a:prstGeom prst="rect">
            <a:avLst/>
          </a:pr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pic>
        <p:nvPicPr>
          <p:cNvPr id="95" name="Google Shape;95;p13"/>
          <p:cNvPicPr preferRelativeResize="0"/>
          <p:nvPr/>
        </p:nvPicPr>
        <p:blipFill rotWithShape="1">
          <a:blip r:embed="rId4">
            <a:alphaModFix/>
          </a:blip>
          <a:srcRect b="0" l="0" r="0" t="44356"/>
          <a:stretch/>
        </p:blipFill>
        <p:spPr>
          <a:xfrm>
            <a:off x="1130306" y="4535195"/>
            <a:ext cx="9703632" cy="1774474"/>
          </a:xfrm>
          <a:prstGeom prst="rect">
            <a:avLst/>
          </a:prstGeom>
          <a:noFill/>
          <a:ln>
            <a:noFill/>
          </a:ln>
        </p:spPr>
      </p:pic>
      <p:sp>
        <p:nvSpPr>
          <p:cNvPr id="96" name="Google Shape;96;p13"/>
          <p:cNvSpPr/>
          <p:nvPr/>
        </p:nvSpPr>
        <p:spPr>
          <a:xfrm>
            <a:off x="12915496" y="4535200"/>
            <a:ext cx="102001" cy="189470"/>
          </a:xfrm>
          <a:custGeom>
            <a:rect b="b" l="l" r="r" t="t"/>
            <a:pathLst>
              <a:path extrusionOk="0" h="4030" w="3018">
                <a:moveTo>
                  <a:pt x="2515" y="3526"/>
                </a:moveTo>
                <a:lnTo>
                  <a:pt x="503" y="3526"/>
                </a:lnTo>
                <a:lnTo>
                  <a:pt x="503" y="504"/>
                </a:lnTo>
                <a:lnTo>
                  <a:pt x="1006" y="504"/>
                </a:lnTo>
                <a:lnTo>
                  <a:pt x="2515" y="2770"/>
                </a:lnTo>
                <a:lnTo>
                  <a:pt x="2515" y="3526"/>
                </a:lnTo>
                <a:close/>
                <a:moveTo>
                  <a:pt x="1425" y="224"/>
                </a:moveTo>
                <a:lnTo>
                  <a:pt x="1407" y="199"/>
                </a:lnTo>
                <a:lnTo>
                  <a:pt x="1386" y="175"/>
                </a:lnTo>
                <a:lnTo>
                  <a:pt x="1365" y="152"/>
                </a:lnTo>
                <a:lnTo>
                  <a:pt x="1343" y="130"/>
                </a:lnTo>
                <a:lnTo>
                  <a:pt x="1320" y="110"/>
                </a:lnTo>
                <a:lnTo>
                  <a:pt x="1296" y="92"/>
                </a:lnTo>
                <a:lnTo>
                  <a:pt x="1270" y="75"/>
                </a:lnTo>
                <a:lnTo>
                  <a:pt x="1244" y="60"/>
                </a:lnTo>
                <a:lnTo>
                  <a:pt x="1216" y="46"/>
                </a:lnTo>
                <a:lnTo>
                  <a:pt x="1188" y="34"/>
                </a:lnTo>
                <a:lnTo>
                  <a:pt x="1159" y="24"/>
                </a:lnTo>
                <a:lnTo>
                  <a:pt x="1130" y="16"/>
                </a:lnTo>
                <a:lnTo>
                  <a:pt x="1100" y="9"/>
                </a:lnTo>
                <a:lnTo>
                  <a:pt x="1069" y="3"/>
                </a:lnTo>
                <a:lnTo>
                  <a:pt x="1037" y="1"/>
                </a:lnTo>
                <a:lnTo>
                  <a:pt x="1006" y="0"/>
                </a:lnTo>
                <a:lnTo>
                  <a:pt x="503" y="0"/>
                </a:lnTo>
                <a:lnTo>
                  <a:pt x="477" y="0"/>
                </a:lnTo>
                <a:lnTo>
                  <a:pt x="452" y="2"/>
                </a:lnTo>
                <a:lnTo>
                  <a:pt x="427" y="6"/>
                </a:lnTo>
                <a:lnTo>
                  <a:pt x="402" y="11"/>
                </a:lnTo>
                <a:lnTo>
                  <a:pt x="378" y="16"/>
                </a:lnTo>
                <a:lnTo>
                  <a:pt x="353" y="23"/>
                </a:lnTo>
                <a:lnTo>
                  <a:pt x="330" y="31"/>
                </a:lnTo>
                <a:lnTo>
                  <a:pt x="307" y="40"/>
                </a:lnTo>
                <a:lnTo>
                  <a:pt x="285" y="50"/>
                </a:lnTo>
                <a:lnTo>
                  <a:pt x="264" y="61"/>
                </a:lnTo>
                <a:lnTo>
                  <a:pt x="243" y="73"/>
                </a:lnTo>
                <a:lnTo>
                  <a:pt x="222" y="86"/>
                </a:lnTo>
                <a:lnTo>
                  <a:pt x="203" y="100"/>
                </a:lnTo>
                <a:lnTo>
                  <a:pt x="183" y="115"/>
                </a:lnTo>
                <a:lnTo>
                  <a:pt x="165" y="130"/>
                </a:lnTo>
                <a:lnTo>
                  <a:pt x="148" y="148"/>
                </a:lnTo>
                <a:lnTo>
                  <a:pt x="131" y="165"/>
                </a:lnTo>
                <a:lnTo>
                  <a:pt x="115" y="183"/>
                </a:lnTo>
                <a:lnTo>
                  <a:pt x="100" y="202"/>
                </a:lnTo>
                <a:lnTo>
                  <a:pt x="86" y="222"/>
                </a:lnTo>
                <a:lnTo>
                  <a:pt x="74" y="242"/>
                </a:lnTo>
                <a:lnTo>
                  <a:pt x="61" y="263"/>
                </a:lnTo>
                <a:lnTo>
                  <a:pt x="50" y="286"/>
                </a:lnTo>
                <a:lnTo>
                  <a:pt x="40" y="308"/>
                </a:lnTo>
                <a:lnTo>
                  <a:pt x="31" y="331"/>
                </a:lnTo>
                <a:lnTo>
                  <a:pt x="23" y="354"/>
                </a:lnTo>
                <a:lnTo>
                  <a:pt x="16" y="377"/>
                </a:lnTo>
                <a:lnTo>
                  <a:pt x="10" y="403"/>
                </a:lnTo>
                <a:lnTo>
                  <a:pt x="6" y="427"/>
                </a:lnTo>
                <a:lnTo>
                  <a:pt x="3" y="452"/>
                </a:lnTo>
                <a:lnTo>
                  <a:pt x="1" y="478"/>
                </a:lnTo>
                <a:lnTo>
                  <a:pt x="0" y="504"/>
                </a:lnTo>
                <a:lnTo>
                  <a:pt x="0" y="3526"/>
                </a:lnTo>
                <a:lnTo>
                  <a:pt x="1" y="3552"/>
                </a:lnTo>
                <a:lnTo>
                  <a:pt x="3" y="3578"/>
                </a:lnTo>
                <a:lnTo>
                  <a:pt x="6" y="3604"/>
                </a:lnTo>
                <a:lnTo>
                  <a:pt x="10" y="3628"/>
                </a:lnTo>
                <a:lnTo>
                  <a:pt x="16" y="3652"/>
                </a:lnTo>
                <a:lnTo>
                  <a:pt x="23" y="3676"/>
                </a:lnTo>
                <a:lnTo>
                  <a:pt x="31" y="3699"/>
                </a:lnTo>
                <a:lnTo>
                  <a:pt x="40" y="3723"/>
                </a:lnTo>
                <a:lnTo>
                  <a:pt x="50" y="3745"/>
                </a:lnTo>
                <a:lnTo>
                  <a:pt x="61" y="3767"/>
                </a:lnTo>
                <a:lnTo>
                  <a:pt x="74" y="3788"/>
                </a:lnTo>
                <a:lnTo>
                  <a:pt x="86" y="3808"/>
                </a:lnTo>
                <a:lnTo>
                  <a:pt x="100" y="3828"/>
                </a:lnTo>
                <a:lnTo>
                  <a:pt x="115" y="3848"/>
                </a:lnTo>
                <a:lnTo>
                  <a:pt x="131" y="3866"/>
                </a:lnTo>
                <a:lnTo>
                  <a:pt x="148" y="3883"/>
                </a:lnTo>
                <a:lnTo>
                  <a:pt x="165" y="3899"/>
                </a:lnTo>
                <a:lnTo>
                  <a:pt x="183" y="3915"/>
                </a:lnTo>
                <a:lnTo>
                  <a:pt x="203" y="3930"/>
                </a:lnTo>
                <a:lnTo>
                  <a:pt x="222" y="3944"/>
                </a:lnTo>
                <a:lnTo>
                  <a:pt x="243" y="3957"/>
                </a:lnTo>
                <a:lnTo>
                  <a:pt x="264" y="3969"/>
                </a:lnTo>
                <a:lnTo>
                  <a:pt x="285" y="3981"/>
                </a:lnTo>
                <a:lnTo>
                  <a:pt x="307" y="3991"/>
                </a:lnTo>
                <a:lnTo>
                  <a:pt x="330" y="4000"/>
                </a:lnTo>
                <a:lnTo>
                  <a:pt x="353" y="4008"/>
                </a:lnTo>
                <a:lnTo>
                  <a:pt x="378" y="4015"/>
                </a:lnTo>
                <a:lnTo>
                  <a:pt x="402" y="4020"/>
                </a:lnTo>
                <a:lnTo>
                  <a:pt x="427" y="4025"/>
                </a:lnTo>
                <a:lnTo>
                  <a:pt x="452" y="4028"/>
                </a:lnTo>
                <a:lnTo>
                  <a:pt x="477" y="4030"/>
                </a:lnTo>
                <a:lnTo>
                  <a:pt x="503" y="4030"/>
                </a:lnTo>
                <a:lnTo>
                  <a:pt x="2515" y="4030"/>
                </a:lnTo>
                <a:lnTo>
                  <a:pt x="2541" y="4030"/>
                </a:lnTo>
                <a:lnTo>
                  <a:pt x="2566" y="4028"/>
                </a:lnTo>
                <a:lnTo>
                  <a:pt x="2592" y="4025"/>
                </a:lnTo>
                <a:lnTo>
                  <a:pt x="2617" y="4020"/>
                </a:lnTo>
                <a:lnTo>
                  <a:pt x="2641" y="4015"/>
                </a:lnTo>
                <a:lnTo>
                  <a:pt x="2665" y="4008"/>
                </a:lnTo>
                <a:lnTo>
                  <a:pt x="2688" y="4000"/>
                </a:lnTo>
                <a:lnTo>
                  <a:pt x="2711" y="3991"/>
                </a:lnTo>
                <a:lnTo>
                  <a:pt x="2733" y="3981"/>
                </a:lnTo>
                <a:lnTo>
                  <a:pt x="2756" y="3969"/>
                </a:lnTo>
                <a:lnTo>
                  <a:pt x="2777" y="3957"/>
                </a:lnTo>
                <a:lnTo>
                  <a:pt x="2797" y="3944"/>
                </a:lnTo>
                <a:lnTo>
                  <a:pt x="2816" y="3930"/>
                </a:lnTo>
                <a:lnTo>
                  <a:pt x="2835" y="3915"/>
                </a:lnTo>
                <a:lnTo>
                  <a:pt x="2853" y="3899"/>
                </a:lnTo>
                <a:lnTo>
                  <a:pt x="2871" y="3883"/>
                </a:lnTo>
                <a:lnTo>
                  <a:pt x="2887" y="3866"/>
                </a:lnTo>
                <a:lnTo>
                  <a:pt x="2903" y="3848"/>
                </a:lnTo>
                <a:lnTo>
                  <a:pt x="2919" y="3828"/>
                </a:lnTo>
                <a:lnTo>
                  <a:pt x="2933" y="3808"/>
                </a:lnTo>
                <a:lnTo>
                  <a:pt x="2946" y="3788"/>
                </a:lnTo>
                <a:lnTo>
                  <a:pt x="2958" y="3767"/>
                </a:lnTo>
                <a:lnTo>
                  <a:pt x="2969" y="3745"/>
                </a:lnTo>
                <a:lnTo>
                  <a:pt x="2979" y="3723"/>
                </a:lnTo>
                <a:lnTo>
                  <a:pt x="2988" y="3699"/>
                </a:lnTo>
                <a:lnTo>
                  <a:pt x="2996" y="3676"/>
                </a:lnTo>
                <a:lnTo>
                  <a:pt x="3002" y="3652"/>
                </a:lnTo>
                <a:lnTo>
                  <a:pt x="3008" y="3628"/>
                </a:lnTo>
                <a:lnTo>
                  <a:pt x="3012" y="3604"/>
                </a:lnTo>
                <a:lnTo>
                  <a:pt x="3015" y="3578"/>
                </a:lnTo>
                <a:lnTo>
                  <a:pt x="3017" y="3552"/>
                </a:lnTo>
                <a:lnTo>
                  <a:pt x="3018" y="3526"/>
                </a:lnTo>
                <a:lnTo>
                  <a:pt x="3018" y="2770"/>
                </a:lnTo>
                <a:lnTo>
                  <a:pt x="3018" y="2752"/>
                </a:lnTo>
                <a:lnTo>
                  <a:pt x="3017" y="2734"/>
                </a:lnTo>
                <a:lnTo>
                  <a:pt x="3015" y="2715"/>
                </a:lnTo>
                <a:lnTo>
                  <a:pt x="3013" y="2697"/>
                </a:lnTo>
                <a:lnTo>
                  <a:pt x="3010" y="2679"/>
                </a:lnTo>
                <a:lnTo>
                  <a:pt x="3006" y="2661"/>
                </a:lnTo>
                <a:lnTo>
                  <a:pt x="3002" y="2642"/>
                </a:lnTo>
                <a:lnTo>
                  <a:pt x="2997" y="2625"/>
                </a:lnTo>
                <a:lnTo>
                  <a:pt x="2991" y="2607"/>
                </a:lnTo>
                <a:lnTo>
                  <a:pt x="2985" y="2590"/>
                </a:lnTo>
                <a:lnTo>
                  <a:pt x="2978" y="2573"/>
                </a:lnTo>
                <a:lnTo>
                  <a:pt x="2970" y="2556"/>
                </a:lnTo>
                <a:lnTo>
                  <a:pt x="2962" y="2540"/>
                </a:lnTo>
                <a:lnTo>
                  <a:pt x="2953" y="2523"/>
                </a:lnTo>
                <a:lnTo>
                  <a:pt x="2944" y="2506"/>
                </a:lnTo>
                <a:lnTo>
                  <a:pt x="2934" y="2491"/>
                </a:lnTo>
                <a:lnTo>
                  <a:pt x="1425" y="22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A5A5A5"/>
              </a:solidFill>
              <a:latin typeface="Montserrat Medium"/>
              <a:ea typeface="Montserrat Medium"/>
              <a:cs typeface="Montserrat Medium"/>
              <a:sym typeface="Montserrat Medium"/>
            </a:endParaRPr>
          </a:p>
        </p:txBody>
      </p:sp>
      <p:sp>
        <p:nvSpPr>
          <p:cNvPr id="97" name="Google Shape;97;p13"/>
          <p:cNvSpPr txBox="1"/>
          <p:nvPr/>
        </p:nvSpPr>
        <p:spPr>
          <a:xfrm>
            <a:off x="2734025" y="5357010"/>
            <a:ext cx="22149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chemeClr val="lt1"/>
                </a:solidFill>
                <a:latin typeface="Montserrat Medium"/>
                <a:ea typeface="Montserrat Medium"/>
                <a:cs typeface="Montserrat Medium"/>
                <a:sym typeface="Montserrat Medium"/>
              </a:rPr>
              <a:t>History</a:t>
            </a:r>
            <a:endParaRPr sz="1700"/>
          </a:p>
        </p:txBody>
      </p:sp>
      <p:sp>
        <p:nvSpPr>
          <p:cNvPr id="98" name="Google Shape;98;p13"/>
          <p:cNvSpPr txBox="1"/>
          <p:nvPr/>
        </p:nvSpPr>
        <p:spPr>
          <a:xfrm>
            <a:off x="5296191" y="5256225"/>
            <a:ext cx="16935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chemeClr val="lt1"/>
                </a:solidFill>
                <a:latin typeface="Montserrat Medium"/>
                <a:ea typeface="Montserrat Medium"/>
                <a:cs typeface="Montserrat Medium"/>
                <a:sym typeface="Montserrat Medium"/>
              </a:rPr>
              <a:t>American Integration</a:t>
            </a:r>
            <a:endParaRPr sz="1700"/>
          </a:p>
        </p:txBody>
      </p:sp>
      <p:sp>
        <p:nvSpPr>
          <p:cNvPr id="99" name="Google Shape;99;p13"/>
          <p:cNvSpPr txBox="1"/>
          <p:nvPr/>
        </p:nvSpPr>
        <p:spPr>
          <a:xfrm>
            <a:off x="7396072" y="5262657"/>
            <a:ext cx="2214900" cy="419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chemeClr val="lt1"/>
                </a:solidFill>
                <a:latin typeface="Montserrat Medium"/>
                <a:ea typeface="Montserrat Medium"/>
                <a:cs typeface="Montserrat Medium"/>
                <a:sym typeface="Montserrat Medium"/>
              </a:rPr>
              <a:t>Consumption</a:t>
            </a:r>
            <a:endParaRPr sz="1700"/>
          </a:p>
        </p:txBody>
      </p:sp>
      <p:sp>
        <p:nvSpPr>
          <p:cNvPr id="100" name="Google Shape;100;p13"/>
          <p:cNvSpPr txBox="1"/>
          <p:nvPr/>
        </p:nvSpPr>
        <p:spPr>
          <a:xfrm>
            <a:off x="3282682" y="190883"/>
            <a:ext cx="5626500" cy="12006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7200">
                <a:solidFill>
                  <a:srgbClr val="A87D53"/>
                </a:solidFill>
                <a:latin typeface="Montserrat Medium"/>
                <a:ea typeface="Montserrat Medium"/>
                <a:cs typeface="Montserrat Medium"/>
                <a:sym typeface="Montserrat Medium"/>
              </a:rPr>
              <a:t>CONTENTS</a:t>
            </a:r>
            <a:endParaRPr/>
          </a:p>
        </p:txBody>
      </p:sp>
      <p:pic>
        <p:nvPicPr>
          <p:cNvPr id="101" name="Google Shape;101;p13"/>
          <p:cNvPicPr preferRelativeResize="0"/>
          <p:nvPr/>
        </p:nvPicPr>
        <p:blipFill rotWithShape="1">
          <a:blip r:embed="rId5">
            <a:alphaModFix/>
          </a:blip>
          <a:srcRect b="40242" l="12757" r="49999" t="0"/>
          <a:stretch/>
        </p:blipFill>
        <p:spPr>
          <a:xfrm>
            <a:off x="3438844" y="5556333"/>
            <a:ext cx="1106926" cy="888060"/>
          </a:xfrm>
          <a:prstGeom prst="rect">
            <a:avLst/>
          </a:prstGeom>
          <a:noFill/>
          <a:ln>
            <a:noFill/>
          </a:ln>
        </p:spPr>
      </p:pic>
      <p:pic>
        <p:nvPicPr>
          <p:cNvPr id="102" name="Google Shape;102;p13"/>
          <p:cNvPicPr preferRelativeResize="0"/>
          <p:nvPr/>
        </p:nvPicPr>
        <p:blipFill rotWithShape="1">
          <a:blip r:embed="rId5">
            <a:alphaModFix/>
          </a:blip>
          <a:srcRect b="40242" l="12757" r="49999" t="0"/>
          <a:stretch/>
        </p:blipFill>
        <p:spPr>
          <a:xfrm>
            <a:off x="8335225" y="2659678"/>
            <a:ext cx="1106926" cy="888060"/>
          </a:xfrm>
          <a:prstGeom prst="rect">
            <a:avLst/>
          </a:prstGeom>
          <a:noFill/>
          <a:ln>
            <a:noFill/>
          </a:ln>
        </p:spPr>
      </p:pic>
      <p:pic>
        <p:nvPicPr>
          <p:cNvPr id="103" name="Google Shape;103;p13"/>
          <p:cNvPicPr preferRelativeResize="0"/>
          <p:nvPr/>
        </p:nvPicPr>
        <p:blipFill>
          <a:blip r:embed="rId6">
            <a:alphaModFix/>
          </a:blip>
          <a:stretch>
            <a:fillRect/>
          </a:stretch>
        </p:blipFill>
        <p:spPr>
          <a:xfrm>
            <a:off x="3629037" y="1237375"/>
            <a:ext cx="4706177" cy="3297826"/>
          </a:xfrm>
          <a:prstGeom prst="rect">
            <a:avLst/>
          </a:prstGeom>
          <a:noFill/>
          <a:ln>
            <a:noFill/>
          </a:ln>
        </p:spPr>
      </p:pic>
      <p:pic>
        <p:nvPicPr>
          <p:cNvPr id="104" name="Google Shape;104;p13"/>
          <p:cNvPicPr preferRelativeResize="0"/>
          <p:nvPr/>
        </p:nvPicPr>
        <p:blipFill rotWithShape="1">
          <a:blip r:embed="rId5">
            <a:alphaModFix/>
          </a:blip>
          <a:srcRect b="40242" l="12757" r="49999" t="0"/>
          <a:stretch/>
        </p:blipFill>
        <p:spPr>
          <a:xfrm>
            <a:off x="2643451" y="-7"/>
            <a:ext cx="1106926" cy="888060"/>
          </a:xfrm>
          <a:prstGeom prst="rect">
            <a:avLst/>
          </a:prstGeom>
          <a:noFill/>
          <a:ln>
            <a:noFill/>
          </a:ln>
        </p:spPr>
      </p:pic>
      <p:pic>
        <p:nvPicPr>
          <p:cNvPr id="105" name="Google Shape;105;p13"/>
          <p:cNvPicPr preferRelativeResize="0"/>
          <p:nvPr/>
        </p:nvPicPr>
        <p:blipFill>
          <a:blip r:embed="rId7">
            <a:alphaModFix/>
          </a:blip>
          <a:stretch>
            <a:fillRect/>
          </a:stretch>
        </p:blipFill>
        <p:spPr>
          <a:xfrm>
            <a:off x="5843175" y="4646326"/>
            <a:ext cx="599552" cy="599552"/>
          </a:xfrm>
          <a:prstGeom prst="rect">
            <a:avLst/>
          </a:prstGeom>
          <a:noFill/>
          <a:ln>
            <a:noFill/>
          </a:ln>
        </p:spPr>
      </p:pic>
      <p:pic>
        <p:nvPicPr>
          <p:cNvPr id="106" name="Google Shape;106;p13"/>
          <p:cNvPicPr preferRelativeResize="0"/>
          <p:nvPr/>
        </p:nvPicPr>
        <p:blipFill>
          <a:blip r:embed="rId8">
            <a:alphaModFix/>
          </a:blip>
          <a:stretch>
            <a:fillRect/>
          </a:stretch>
        </p:blipFill>
        <p:spPr>
          <a:xfrm>
            <a:off x="3379663" y="4576650"/>
            <a:ext cx="923613" cy="738900"/>
          </a:xfrm>
          <a:prstGeom prst="rect">
            <a:avLst/>
          </a:prstGeom>
          <a:noFill/>
          <a:ln>
            <a:noFill/>
          </a:ln>
        </p:spPr>
      </p:pic>
      <p:pic>
        <p:nvPicPr>
          <p:cNvPr id="107" name="Google Shape;107;p13"/>
          <p:cNvPicPr preferRelativeResize="0"/>
          <p:nvPr/>
        </p:nvPicPr>
        <p:blipFill>
          <a:blip r:embed="rId9">
            <a:alphaModFix/>
          </a:blip>
          <a:stretch>
            <a:fillRect/>
          </a:stretch>
        </p:blipFill>
        <p:spPr>
          <a:xfrm>
            <a:off x="8150025" y="4646326"/>
            <a:ext cx="707000" cy="707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ppt_w</p:attrName>
                                        </p:attrNameLst>
                                      </p:cBhvr>
                                      <p:tavLst>
                                        <p:tav fmla="" tm="0">
                                          <p:val>
                                            <p:strVal val="0"/>
                                          </p:val>
                                        </p:tav>
                                        <p:tav fmla="" tm="100000">
                                          <p:val>
                                            <p:strVal val="#ppt_w"/>
                                          </p:val>
                                        </p:tav>
                                      </p:tavLst>
                                    </p:anim>
                                    <p:anim calcmode="lin" valueType="num">
                                      <p:cBhvr additive="base">
                                        <p:cTn dur="500"/>
                                        <p:tgtEl>
                                          <p:spTgt spid="100"/>
                                        </p:tgtEl>
                                        <p:attrNameLst>
                                          <p:attrName>ppt_h</p:attrName>
                                        </p:attrNameLst>
                                      </p:cBhvr>
                                      <p:tavLst>
                                        <p:tav fmla="" tm="0">
                                          <p:val>
                                            <p:strVal val="0"/>
                                          </p:val>
                                        </p:tav>
                                        <p:tav fmla="" tm="100000">
                                          <p:val>
                                            <p:strVal val="#ppt_h"/>
                                          </p:val>
                                        </p:tav>
                                      </p:tavLst>
                                    </p:anim>
                                  </p:childTnLst>
                                </p:cTn>
                              </p:par>
                              <p:par>
                                <p:cTn fill="hold" nodeType="withEffect" presetClass="entr" presetID="2" presetSubtype="4">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p:tgtEl>
                                          <p:spTgt spid="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4"/>
          <p:cNvPicPr preferRelativeResize="0"/>
          <p:nvPr/>
        </p:nvPicPr>
        <p:blipFill rotWithShape="1">
          <a:blip r:embed="rId3">
            <a:alphaModFix/>
          </a:blip>
          <a:srcRect b="0" l="0" r="0" t="0"/>
          <a:stretch/>
        </p:blipFill>
        <p:spPr>
          <a:xfrm>
            <a:off x="-2904865" y="495784"/>
            <a:ext cx="12392798" cy="6196399"/>
          </a:xfrm>
          <a:prstGeom prst="rect">
            <a:avLst/>
          </a:prstGeom>
          <a:noFill/>
          <a:ln>
            <a:noFill/>
          </a:ln>
        </p:spPr>
      </p:pic>
      <p:sp>
        <p:nvSpPr>
          <p:cNvPr id="114" name="Google Shape;114;p14"/>
          <p:cNvSpPr/>
          <p:nvPr/>
        </p:nvSpPr>
        <p:spPr>
          <a:xfrm>
            <a:off x="2656917" y="-301053"/>
            <a:ext cx="6831000" cy="74601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115" name="Google Shape;115;p14"/>
          <p:cNvPicPr preferRelativeResize="0"/>
          <p:nvPr/>
        </p:nvPicPr>
        <p:blipFill rotWithShape="1">
          <a:blip r:embed="rId4">
            <a:alphaModFix/>
          </a:blip>
          <a:srcRect b="0" l="0" r="0" t="0"/>
          <a:stretch/>
        </p:blipFill>
        <p:spPr>
          <a:xfrm>
            <a:off x="961837" y="-60312"/>
            <a:ext cx="6978575" cy="3489300"/>
          </a:xfrm>
          <a:prstGeom prst="rect">
            <a:avLst/>
          </a:prstGeom>
          <a:noFill/>
          <a:ln>
            <a:noFill/>
          </a:ln>
          <a:effectLst>
            <a:outerShdw blurRad="355600" rotWithShape="0" algn="tl" dir="2700000" dist="88900">
              <a:srgbClr val="000000">
                <a:alpha val="27840"/>
              </a:srgbClr>
            </a:outerShdw>
          </a:effectLst>
        </p:spPr>
      </p:pic>
      <p:sp>
        <p:nvSpPr>
          <p:cNvPr id="116" name="Google Shape;116;p14"/>
          <p:cNvSpPr txBox="1"/>
          <p:nvPr/>
        </p:nvSpPr>
        <p:spPr>
          <a:xfrm>
            <a:off x="3325608" y="151819"/>
            <a:ext cx="4980000" cy="240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0">
                <a:solidFill>
                  <a:srgbClr val="A87D53"/>
                </a:solidFill>
                <a:latin typeface="Montserrat Medium"/>
                <a:ea typeface="Montserrat Medium"/>
                <a:cs typeface="Montserrat Medium"/>
                <a:sym typeface="Montserrat Medium"/>
              </a:rPr>
              <a:t>1</a:t>
            </a:r>
            <a:endParaRPr/>
          </a:p>
        </p:txBody>
      </p:sp>
      <p:sp>
        <p:nvSpPr>
          <p:cNvPr id="117" name="Google Shape;117;p14"/>
          <p:cNvSpPr txBox="1"/>
          <p:nvPr/>
        </p:nvSpPr>
        <p:spPr>
          <a:xfrm>
            <a:off x="4123214" y="1064980"/>
            <a:ext cx="2899800" cy="636600"/>
          </a:xfrm>
          <a:prstGeom prst="rect">
            <a:avLst/>
          </a:prstGeom>
          <a:noFill/>
          <a:ln>
            <a:noFill/>
          </a:ln>
        </p:spPr>
        <p:txBody>
          <a:bodyPr anchorCtr="0" anchor="t" bIns="36000" lIns="91425" spcFirstLastPara="1" rIns="144000" wrap="square" tIns="45700">
            <a:spAutoFit/>
          </a:bodyPr>
          <a:lstStyle/>
          <a:p>
            <a:pPr indent="0" lvl="0" marL="0" marR="0" rtl="0" algn="l">
              <a:spcBef>
                <a:spcPts val="0"/>
              </a:spcBef>
              <a:spcAft>
                <a:spcPts val="0"/>
              </a:spcAft>
              <a:buNone/>
            </a:pPr>
            <a:r>
              <a:rPr b="1" lang="en-US" sz="3600">
                <a:solidFill>
                  <a:srgbClr val="595959"/>
                </a:solidFill>
                <a:latin typeface="Montserrat Medium"/>
                <a:ea typeface="Montserrat Medium"/>
                <a:cs typeface="Montserrat Medium"/>
                <a:sym typeface="Montserrat Medium"/>
              </a:rPr>
              <a:t>History</a:t>
            </a:r>
            <a:endParaRPr sz="3000"/>
          </a:p>
        </p:txBody>
      </p:sp>
      <p:pic>
        <p:nvPicPr>
          <p:cNvPr id="118" name="Google Shape;118;p14"/>
          <p:cNvPicPr preferRelativeResize="0"/>
          <p:nvPr/>
        </p:nvPicPr>
        <p:blipFill rotWithShape="1">
          <a:blip r:embed="rId5">
            <a:alphaModFix/>
          </a:blip>
          <a:srcRect b="40242" l="12757" r="49999" t="0"/>
          <a:stretch/>
        </p:blipFill>
        <p:spPr>
          <a:xfrm>
            <a:off x="2222834" y="3429000"/>
            <a:ext cx="1537275" cy="1233319"/>
          </a:xfrm>
          <a:prstGeom prst="rect">
            <a:avLst/>
          </a:prstGeom>
          <a:noFill/>
          <a:ln>
            <a:noFill/>
          </a:ln>
        </p:spPr>
      </p:pic>
      <p:pic>
        <p:nvPicPr>
          <p:cNvPr id="119" name="Google Shape;119;p14"/>
          <p:cNvPicPr preferRelativeResize="0"/>
          <p:nvPr/>
        </p:nvPicPr>
        <p:blipFill rotWithShape="1">
          <a:blip r:embed="rId5">
            <a:alphaModFix/>
          </a:blip>
          <a:srcRect b="40242" l="12757" r="49999" t="0"/>
          <a:stretch/>
        </p:blipFill>
        <p:spPr>
          <a:xfrm>
            <a:off x="5319946" y="5319667"/>
            <a:ext cx="1537274" cy="1233319"/>
          </a:xfrm>
          <a:prstGeom prst="rect">
            <a:avLst/>
          </a:prstGeom>
          <a:noFill/>
          <a:ln>
            <a:noFill/>
          </a:ln>
        </p:spPr>
      </p:pic>
      <p:pic>
        <p:nvPicPr>
          <p:cNvPr id="120" name="Google Shape;120;p14"/>
          <p:cNvPicPr preferRelativeResize="0"/>
          <p:nvPr/>
        </p:nvPicPr>
        <p:blipFill rotWithShape="1">
          <a:blip r:embed="rId6">
            <a:alphaModFix/>
          </a:blip>
          <a:srcRect b="40242" l="12757" r="49999" t="0"/>
          <a:stretch/>
        </p:blipFill>
        <p:spPr>
          <a:xfrm>
            <a:off x="10416043" y="4091671"/>
            <a:ext cx="796119" cy="638707"/>
          </a:xfrm>
          <a:prstGeom prst="rect">
            <a:avLst/>
          </a:prstGeom>
          <a:noFill/>
          <a:ln>
            <a:noFill/>
          </a:ln>
        </p:spPr>
      </p:pic>
      <p:pic>
        <p:nvPicPr>
          <p:cNvPr id="121" name="Google Shape;121;p14"/>
          <p:cNvPicPr preferRelativeResize="0"/>
          <p:nvPr/>
        </p:nvPicPr>
        <p:blipFill>
          <a:blip r:embed="rId7">
            <a:alphaModFix/>
          </a:blip>
          <a:stretch>
            <a:fillRect/>
          </a:stretch>
        </p:blipFill>
        <p:spPr>
          <a:xfrm>
            <a:off x="1631500" y="2196153"/>
            <a:ext cx="8881846" cy="4712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500"/>
                                        <p:tgtEl>
                                          <p:spTgt spid="116"/>
                                        </p:tgtEl>
                                        <p:attrNameLst>
                                          <p:attrName>ppt_w</p:attrName>
                                        </p:attrNameLst>
                                      </p:cBhvr>
                                      <p:tavLst>
                                        <p:tav fmla="" tm="0">
                                          <p:val>
                                            <p:strVal val="0"/>
                                          </p:val>
                                        </p:tav>
                                        <p:tav fmla="" tm="100000">
                                          <p:val>
                                            <p:strVal val="#ppt_w"/>
                                          </p:val>
                                        </p:tav>
                                      </p:tavLst>
                                    </p:anim>
                                    <p:anim calcmode="lin" valueType="num">
                                      <p:cBhvr additive="base">
                                        <p:cTn dur="500"/>
                                        <p:tgtEl>
                                          <p:spTgt spid="11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5"/>
          <p:cNvPicPr preferRelativeResize="0"/>
          <p:nvPr/>
        </p:nvPicPr>
        <p:blipFill rotWithShape="1">
          <a:blip r:embed="rId3">
            <a:alphaModFix/>
          </a:blip>
          <a:srcRect b="0" l="0" r="0" t="0"/>
          <a:stretch/>
        </p:blipFill>
        <p:spPr>
          <a:xfrm>
            <a:off x="757521" y="2997268"/>
            <a:ext cx="4010918" cy="2005459"/>
          </a:xfrm>
          <a:prstGeom prst="rect">
            <a:avLst/>
          </a:prstGeom>
          <a:noFill/>
          <a:ln>
            <a:noFill/>
          </a:ln>
        </p:spPr>
      </p:pic>
      <p:pic>
        <p:nvPicPr>
          <p:cNvPr id="128" name="Google Shape;128;p15"/>
          <p:cNvPicPr preferRelativeResize="0"/>
          <p:nvPr/>
        </p:nvPicPr>
        <p:blipFill rotWithShape="1">
          <a:blip r:embed="rId3">
            <a:alphaModFix/>
          </a:blip>
          <a:srcRect b="0" l="0" r="0" t="0"/>
          <a:stretch/>
        </p:blipFill>
        <p:spPr>
          <a:xfrm>
            <a:off x="2469749" y="612700"/>
            <a:ext cx="8092175" cy="6196400"/>
          </a:xfrm>
          <a:prstGeom prst="rect">
            <a:avLst/>
          </a:prstGeom>
          <a:noFill/>
          <a:ln>
            <a:noFill/>
          </a:ln>
        </p:spPr>
      </p:pic>
      <p:pic>
        <p:nvPicPr>
          <p:cNvPr id="129" name="Google Shape;129;p15"/>
          <p:cNvPicPr preferRelativeResize="0"/>
          <p:nvPr/>
        </p:nvPicPr>
        <p:blipFill rotWithShape="1">
          <a:blip r:embed="rId4">
            <a:alphaModFix/>
          </a:blip>
          <a:srcRect b="0" l="0" r="0" t="0"/>
          <a:stretch/>
        </p:blipFill>
        <p:spPr>
          <a:xfrm>
            <a:off x="2817622" y="370455"/>
            <a:ext cx="1051388" cy="525694"/>
          </a:xfrm>
          <a:prstGeom prst="rect">
            <a:avLst/>
          </a:prstGeom>
          <a:noFill/>
          <a:ln>
            <a:noFill/>
          </a:ln>
          <a:effectLst>
            <a:outerShdw blurRad="355600" rotWithShape="0" algn="tl" dir="2700000" dist="88900">
              <a:srgbClr val="000000">
                <a:alpha val="27843"/>
              </a:srgbClr>
            </a:outerShdw>
          </a:effectLst>
        </p:spPr>
      </p:pic>
      <p:sp>
        <p:nvSpPr>
          <p:cNvPr id="130" name="Google Shape;130;p15"/>
          <p:cNvSpPr txBox="1"/>
          <p:nvPr/>
        </p:nvSpPr>
        <p:spPr>
          <a:xfrm>
            <a:off x="3679264" y="372407"/>
            <a:ext cx="464372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595959"/>
                </a:solidFill>
                <a:latin typeface="Montserrat Medium"/>
                <a:ea typeface="Montserrat Medium"/>
                <a:cs typeface="Montserrat Medium"/>
                <a:sym typeface="Montserrat Medium"/>
              </a:rPr>
              <a:t>Origin</a:t>
            </a:r>
            <a:endParaRPr/>
          </a:p>
        </p:txBody>
      </p:sp>
      <p:sp>
        <p:nvSpPr>
          <p:cNvPr id="131" name="Google Shape;131;p15"/>
          <p:cNvSpPr/>
          <p:nvPr/>
        </p:nvSpPr>
        <p:spPr>
          <a:xfrm>
            <a:off x="3294908" y="4906964"/>
            <a:ext cx="1223092"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595959"/>
                </a:solidFill>
                <a:latin typeface="Montserrat Medium"/>
                <a:ea typeface="Montserrat Medium"/>
                <a:cs typeface="Montserrat Medium"/>
                <a:sym typeface="Montserrat Medium"/>
              </a:rPr>
              <a:t>keyword</a:t>
            </a:r>
            <a:endParaRPr/>
          </a:p>
        </p:txBody>
      </p:sp>
      <p:sp>
        <p:nvSpPr>
          <p:cNvPr id="132" name="Google Shape;132;p15"/>
          <p:cNvSpPr/>
          <p:nvPr/>
        </p:nvSpPr>
        <p:spPr>
          <a:xfrm>
            <a:off x="5381916" y="4906964"/>
            <a:ext cx="1223092"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595959"/>
                </a:solidFill>
                <a:latin typeface="Montserrat Medium"/>
                <a:ea typeface="Montserrat Medium"/>
                <a:cs typeface="Montserrat Medium"/>
                <a:sym typeface="Montserrat Medium"/>
              </a:rPr>
              <a:t>keyword</a:t>
            </a:r>
            <a:endParaRPr/>
          </a:p>
        </p:txBody>
      </p:sp>
      <p:sp>
        <p:nvSpPr>
          <p:cNvPr id="133" name="Google Shape;133;p15"/>
          <p:cNvSpPr/>
          <p:nvPr/>
        </p:nvSpPr>
        <p:spPr>
          <a:xfrm>
            <a:off x="7567397" y="4902233"/>
            <a:ext cx="1223092"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595959"/>
                </a:solidFill>
                <a:latin typeface="Montserrat Medium"/>
                <a:ea typeface="Montserrat Medium"/>
                <a:cs typeface="Montserrat Medium"/>
                <a:sym typeface="Montserrat Medium"/>
              </a:rPr>
              <a:t>keyword</a:t>
            </a:r>
            <a:endParaRPr/>
          </a:p>
        </p:txBody>
      </p:sp>
      <p:sp>
        <p:nvSpPr>
          <p:cNvPr id="134" name="Google Shape;134;p15"/>
          <p:cNvSpPr/>
          <p:nvPr/>
        </p:nvSpPr>
        <p:spPr>
          <a:xfrm>
            <a:off x="2680492" y="-215153"/>
            <a:ext cx="6831000" cy="74601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grpSp>
        <p:nvGrpSpPr>
          <p:cNvPr id="135" name="Google Shape;135;p15"/>
          <p:cNvGrpSpPr/>
          <p:nvPr/>
        </p:nvGrpSpPr>
        <p:grpSpPr>
          <a:xfrm>
            <a:off x="2954893" y="1119243"/>
            <a:ext cx="1464618" cy="1284600"/>
            <a:chOff x="1486694" y="2665507"/>
            <a:chExt cx="1297500" cy="1284600"/>
          </a:xfrm>
        </p:grpSpPr>
        <p:sp>
          <p:nvSpPr>
            <p:cNvPr id="136" name="Google Shape;136;p15"/>
            <p:cNvSpPr/>
            <p:nvPr/>
          </p:nvSpPr>
          <p:spPr>
            <a:xfrm rot="5400000">
              <a:off x="1476092" y="2728207"/>
              <a:ext cx="1284600" cy="1159200"/>
            </a:xfrm>
            <a:prstGeom prst="ellipse">
              <a:avLst/>
            </a:pr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chemeClr val="lt1"/>
                </a:solidFill>
                <a:latin typeface="Montserrat Medium"/>
                <a:ea typeface="Montserrat Medium"/>
                <a:cs typeface="Montserrat Medium"/>
                <a:sym typeface="Montserrat Medium"/>
              </a:endParaRPr>
            </a:p>
          </p:txBody>
        </p:sp>
        <p:sp>
          <p:nvSpPr>
            <p:cNvPr id="137" name="Google Shape;137;p15"/>
            <p:cNvSpPr/>
            <p:nvPr/>
          </p:nvSpPr>
          <p:spPr>
            <a:xfrm>
              <a:off x="1486694" y="3047437"/>
              <a:ext cx="1297500" cy="432600"/>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a:p>
          </p:txBody>
        </p:sp>
      </p:grpSp>
      <p:grpSp>
        <p:nvGrpSpPr>
          <p:cNvPr id="138" name="Google Shape;138;p15"/>
          <p:cNvGrpSpPr/>
          <p:nvPr/>
        </p:nvGrpSpPr>
        <p:grpSpPr>
          <a:xfrm>
            <a:off x="2954955" y="3068668"/>
            <a:ext cx="1464504" cy="1284485"/>
            <a:chOff x="4222998" y="2665507"/>
            <a:chExt cx="1297399" cy="1284485"/>
          </a:xfrm>
        </p:grpSpPr>
        <p:sp>
          <p:nvSpPr>
            <p:cNvPr id="139" name="Google Shape;139;p15"/>
            <p:cNvSpPr/>
            <p:nvPr/>
          </p:nvSpPr>
          <p:spPr>
            <a:xfrm rot="5400000">
              <a:off x="4226425" y="2728182"/>
              <a:ext cx="1284485" cy="1159135"/>
            </a:xfrm>
            <a:prstGeom prst="ellipse">
              <a:avLst/>
            </a:pr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chemeClr val="lt1"/>
                </a:solidFill>
                <a:latin typeface="Montserrat Medium"/>
                <a:ea typeface="Montserrat Medium"/>
                <a:cs typeface="Montserrat Medium"/>
                <a:sym typeface="Montserrat Medium"/>
              </a:endParaRPr>
            </a:p>
          </p:txBody>
        </p:sp>
        <p:sp>
          <p:nvSpPr>
            <p:cNvPr id="140" name="Google Shape;140;p15"/>
            <p:cNvSpPr/>
            <p:nvPr/>
          </p:nvSpPr>
          <p:spPr>
            <a:xfrm>
              <a:off x="4222998" y="3078969"/>
              <a:ext cx="1297399" cy="432705"/>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a:p>
          </p:txBody>
        </p:sp>
      </p:grpSp>
      <p:grpSp>
        <p:nvGrpSpPr>
          <p:cNvPr id="141" name="Google Shape;141;p15"/>
          <p:cNvGrpSpPr/>
          <p:nvPr/>
        </p:nvGrpSpPr>
        <p:grpSpPr>
          <a:xfrm>
            <a:off x="2954904" y="5162281"/>
            <a:ext cx="1464618" cy="1284485"/>
            <a:chOff x="6959302" y="2689493"/>
            <a:chExt cx="1297500" cy="1284485"/>
          </a:xfrm>
        </p:grpSpPr>
        <p:sp>
          <p:nvSpPr>
            <p:cNvPr id="142" name="Google Shape;142;p15"/>
            <p:cNvSpPr/>
            <p:nvPr/>
          </p:nvSpPr>
          <p:spPr>
            <a:xfrm rot="5400000">
              <a:off x="6967655" y="2752168"/>
              <a:ext cx="1284485" cy="1159135"/>
            </a:xfrm>
            <a:prstGeom prst="ellipse">
              <a:avLst/>
            </a:pr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chemeClr val="lt1"/>
                </a:solidFill>
                <a:latin typeface="Montserrat Medium"/>
                <a:ea typeface="Montserrat Medium"/>
                <a:cs typeface="Montserrat Medium"/>
                <a:sym typeface="Montserrat Medium"/>
              </a:endParaRPr>
            </a:p>
          </p:txBody>
        </p:sp>
        <p:sp>
          <p:nvSpPr>
            <p:cNvPr id="143" name="Google Shape;143;p15"/>
            <p:cNvSpPr/>
            <p:nvPr/>
          </p:nvSpPr>
          <p:spPr>
            <a:xfrm>
              <a:off x="6959302" y="3068303"/>
              <a:ext cx="1297500" cy="432600"/>
            </a:xfrm>
            <a:prstGeom prst="rect">
              <a:avLst/>
            </a:prstGeom>
            <a:no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grpSp>
      <p:sp>
        <p:nvSpPr>
          <p:cNvPr id="144" name="Google Shape;144;p15"/>
          <p:cNvSpPr txBox="1"/>
          <p:nvPr/>
        </p:nvSpPr>
        <p:spPr>
          <a:xfrm>
            <a:off x="4494850" y="3295263"/>
            <a:ext cx="47049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US" sz="1800">
                <a:solidFill>
                  <a:schemeClr val="dk1"/>
                </a:solidFill>
              </a:rPr>
              <a:t>Yuan dynasty (1271-1368) first recorded association to the imperial court in the form of a cookbook</a:t>
            </a:r>
            <a:endParaRPr sz="1800"/>
          </a:p>
        </p:txBody>
      </p:sp>
      <p:sp>
        <p:nvSpPr>
          <p:cNvPr id="145" name="Google Shape;145;p15"/>
          <p:cNvSpPr txBox="1"/>
          <p:nvPr/>
        </p:nvSpPr>
        <p:spPr>
          <a:xfrm>
            <a:off x="4517996" y="5388875"/>
            <a:ext cx="42726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US" sz="1800">
                <a:solidFill>
                  <a:schemeClr val="dk1"/>
                </a:solidFill>
              </a:rPr>
              <a:t>Hu Sihui, a royal dietary physician, had an elaborate preparation, including where the duck was roasted inside sheep stomach</a:t>
            </a:r>
            <a:endParaRPr sz="1800"/>
          </a:p>
        </p:txBody>
      </p:sp>
      <p:sp>
        <p:nvSpPr>
          <p:cNvPr id="146" name="Google Shape;146;p15"/>
          <p:cNvSpPr txBox="1"/>
          <p:nvPr/>
        </p:nvSpPr>
        <p:spPr>
          <a:xfrm>
            <a:off x="4419525" y="1238013"/>
            <a:ext cx="4974000" cy="1477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800"/>
              <a:t>Evidence of preparing roasted duck in China goes back to Southern and Northern dynasties (420-589).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p>
        </p:txBody>
      </p:sp>
      <p:pic>
        <p:nvPicPr>
          <p:cNvPr id="147" name="Google Shape;147;p15"/>
          <p:cNvPicPr preferRelativeResize="0"/>
          <p:nvPr/>
        </p:nvPicPr>
        <p:blipFill rotWithShape="1">
          <a:blip r:embed="rId5">
            <a:alphaModFix/>
          </a:blip>
          <a:srcRect b="40242" l="12757" r="49999" t="0"/>
          <a:stretch/>
        </p:blipFill>
        <p:spPr>
          <a:xfrm>
            <a:off x="1029092" y="3338217"/>
            <a:ext cx="1057834" cy="848675"/>
          </a:xfrm>
          <a:prstGeom prst="rect">
            <a:avLst/>
          </a:prstGeom>
          <a:noFill/>
          <a:ln>
            <a:noFill/>
          </a:ln>
        </p:spPr>
      </p:pic>
      <p:pic>
        <p:nvPicPr>
          <p:cNvPr id="148" name="Google Shape;148;p15"/>
          <p:cNvPicPr preferRelativeResize="0"/>
          <p:nvPr/>
        </p:nvPicPr>
        <p:blipFill rotWithShape="1">
          <a:blip r:embed="rId5">
            <a:alphaModFix/>
          </a:blip>
          <a:srcRect b="40242" l="12757" r="49999" t="0"/>
          <a:stretch/>
        </p:blipFill>
        <p:spPr>
          <a:xfrm>
            <a:off x="227532" y="5550408"/>
            <a:ext cx="1263147" cy="1013392"/>
          </a:xfrm>
          <a:prstGeom prst="rect">
            <a:avLst/>
          </a:prstGeom>
          <a:noFill/>
          <a:ln>
            <a:noFill/>
          </a:ln>
        </p:spPr>
      </p:pic>
      <p:sp>
        <p:nvSpPr>
          <p:cNvPr id="149" name="Google Shape;149;p15"/>
          <p:cNvSpPr txBox="1"/>
          <p:nvPr/>
        </p:nvSpPr>
        <p:spPr>
          <a:xfrm>
            <a:off x="3679265" y="1957"/>
            <a:ext cx="5221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F3F3F"/>
                </a:solidFill>
                <a:latin typeface="Montserrat Medium"/>
                <a:ea typeface="Montserrat Medium"/>
                <a:cs typeface="Montserrat Medium"/>
                <a:sym typeface="Montserrat Medium"/>
              </a:rPr>
              <a:t>Origin</a:t>
            </a:r>
            <a:endParaRPr/>
          </a:p>
        </p:txBody>
      </p:sp>
      <p:pic>
        <p:nvPicPr>
          <p:cNvPr id="150" name="Google Shape;150;p15"/>
          <p:cNvPicPr preferRelativeResize="0"/>
          <p:nvPr/>
        </p:nvPicPr>
        <p:blipFill rotWithShape="1">
          <a:blip r:embed="rId4">
            <a:alphaModFix/>
          </a:blip>
          <a:srcRect b="0" l="0" r="0" t="0"/>
          <a:stretch/>
        </p:blipFill>
        <p:spPr>
          <a:xfrm>
            <a:off x="2817622" y="5"/>
            <a:ext cx="1051388" cy="525694"/>
          </a:xfrm>
          <a:prstGeom prst="rect">
            <a:avLst/>
          </a:prstGeom>
          <a:noFill/>
          <a:ln>
            <a:noFill/>
          </a:ln>
          <a:effectLst>
            <a:outerShdw blurRad="355600" rotWithShape="0" algn="tl" dir="2700000" dist="88900">
              <a:srgbClr val="000000">
                <a:alpha val="27840"/>
              </a:srgbClr>
            </a:outerShdw>
          </a:effectLst>
        </p:spPr>
      </p:pic>
      <p:pic>
        <p:nvPicPr>
          <p:cNvPr id="151" name="Google Shape;151;p15"/>
          <p:cNvPicPr preferRelativeResize="0"/>
          <p:nvPr/>
        </p:nvPicPr>
        <p:blipFill>
          <a:blip r:embed="rId6">
            <a:alphaModFix/>
          </a:blip>
          <a:stretch>
            <a:fillRect/>
          </a:stretch>
        </p:blipFill>
        <p:spPr>
          <a:xfrm>
            <a:off x="3208538" y="1318525"/>
            <a:ext cx="957325" cy="957326"/>
          </a:xfrm>
          <a:prstGeom prst="rect">
            <a:avLst/>
          </a:prstGeom>
          <a:noFill/>
          <a:ln>
            <a:noFill/>
          </a:ln>
        </p:spPr>
      </p:pic>
      <p:pic>
        <p:nvPicPr>
          <p:cNvPr id="152" name="Google Shape;152;p15"/>
          <p:cNvPicPr preferRelativeResize="0"/>
          <p:nvPr/>
        </p:nvPicPr>
        <p:blipFill>
          <a:blip r:embed="rId6">
            <a:alphaModFix/>
          </a:blip>
          <a:stretch>
            <a:fillRect/>
          </a:stretch>
        </p:blipFill>
        <p:spPr>
          <a:xfrm>
            <a:off x="3208538" y="3240400"/>
            <a:ext cx="957325" cy="957326"/>
          </a:xfrm>
          <a:prstGeom prst="rect">
            <a:avLst/>
          </a:prstGeom>
          <a:noFill/>
          <a:ln>
            <a:noFill/>
          </a:ln>
        </p:spPr>
      </p:pic>
      <p:pic>
        <p:nvPicPr>
          <p:cNvPr id="153" name="Google Shape;153;p15"/>
          <p:cNvPicPr preferRelativeResize="0"/>
          <p:nvPr/>
        </p:nvPicPr>
        <p:blipFill>
          <a:blip r:embed="rId6">
            <a:alphaModFix/>
          </a:blip>
          <a:stretch>
            <a:fillRect/>
          </a:stretch>
        </p:blipFill>
        <p:spPr>
          <a:xfrm>
            <a:off x="3208538" y="5325863"/>
            <a:ext cx="957325" cy="95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2000"/>
                                        <p:tgtEl>
                                          <p:spTgt spid="130"/>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500"/>
                                        <p:tgtEl>
                                          <p:spTgt spid="146"/>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par>
                                <p:cTn fill="hold" nodeType="withEffect" presetClass="entr" presetID="2" presetSubtype="2">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500"/>
                                        <p:tgtEl>
                                          <p:spTgt spid="131"/>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2" presetSubtype="2">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500"/>
                                        <p:tgtEl>
                                          <p:spTgt spid="132"/>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par>
                                <p:cTn fill="hold" nodeType="withEffect" presetClass="entr" presetID="2" presetSubtype="2">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500"/>
                                        <p:tgtEl>
                                          <p:spTgt spid="1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400"/>
                                        <p:tgtEl>
                                          <p:spTgt spid="14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400"/>
                                        <p:tgtEl>
                                          <p:spTgt spid="14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6"/>
          <p:cNvPicPr preferRelativeResize="0"/>
          <p:nvPr/>
        </p:nvPicPr>
        <p:blipFill rotWithShape="1">
          <a:blip r:embed="rId3">
            <a:alphaModFix/>
          </a:blip>
          <a:srcRect b="0" l="0" r="0" t="0"/>
          <a:stretch/>
        </p:blipFill>
        <p:spPr>
          <a:xfrm>
            <a:off x="757521" y="2997268"/>
            <a:ext cx="4010917" cy="2005459"/>
          </a:xfrm>
          <a:prstGeom prst="rect">
            <a:avLst/>
          </a:prstGeom>
          <a:noFill/>
          <a:ln>
            <a:noFill/>
          </a:ln>
        </p:spPr>
      </p:pic>
      <p:pic>
        <p:nvPicPr>
          <p:cNvPr id="160" name="Google Shape;160;p16"/>
          <p:cNvPicPr preferRelativeResize="0"/>
          <p:nvPr/>
        </p:nvPicPr>
        <p:blipFill rotWithShape="1">
          <a:blip r:embed="rId3">
            <a:alphaModFix/>
          </a:blip>
          <a:srcRect b="0" l="0" r="0" t="0"/>
          <a:stretch/>
        </p:blipFill>
        <p:spPr>
          <a:xfrm>
            <a:off x="2469749" y="612700"/>
            <a:ext cx="8092175" cy="6196400"/>
          </a:xfrm>
          <a:prstGeom prst="rect">
            <a:avLst/>
          </a:prstGeom>
          <a:noFill/>
          <a:ln>
            <a:noFill/>
          </a:ln>
        </p:spPr>
      </p:pic>
      <p:pic>
        <p:nvPicPr>
          <p:cNvPr id="161" name="Google Shape;161;p16"/>
          <p:cNvPicPr preferRelativeResize="0"/>
          <p:nvPr/>
        </p:nvPicPr>
        <p:blipFill rotWithShape="1">
          <a:blip r:embed="rId4">
            <a:alphaModFix/>
          </a:blip>
          <a:srcRect b="0" l="0" r="0" t="0"/>
          <a:stretch/>
        </p:blipFill>
        <p:spPr>
          <a:xfrm>
            <a:off x="2817622" y="370455"/>
            <a:ext cx="1051388" cy="525694"/>
          </a:xfrm>
          <a:prstGeom prst="rect">
            <a:avLst/>
          </a:prstGeom>
          <a:noFill/>
          <a:ln>
            <a:noFill/>
          </a:ln>
          <a:effectLst>
            <a:outerShdw blurRad="355600" rotWithShape="0" algn="tl" dir="2700000" dist="88900">
              <a:srgbClr val="000000">
                <a:alpha val="27840"/>
              </a:srgbClr>
            </a:outerShdw>
          </a:effectLst>
        </p:spPr>
      </p:pic>
      <p:sp>
        <p:nvSpPr>
          <p:cNvPr id="162" name="Google Shape;162;p16"/>
          <p:cNvSpPr txBox="1"/>
          <p:nvPr/>
        </p:nvSpPr>
        <p:spPr>
          <a:xfrm>
            <a:off x="3679264" y="372407"/>
            <a:ext cx="4643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595959"/>
                </a:solidFill>
                <a:latin typeface="Montserrat Medium"/>
                <a:ea typeface="Montserrat Medium"/>
                <a:cs typeface="Montserrat Medium"/>
                <a:sym typeface="Montserrat Medium"/>
              </a:rPr>
              <a:t>Origin</a:t>
            </a:r>
            <a:endParaRPr/>
          </a:p>
        </p:txBody>
      </p:sp>
      <p:sp>
        <p:nvSpPr>
          <p:cNvPr id="163" name="Google Shape;163;p16"/>
          <p:cNvSpPr/>
          <p:nvPr/>
        </p:nvSpPr>
        <p:spPr>
          <a:xfrm>
            <a:off x="3294908" y="4906964"/>
            <a:ext cx="12231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595959"/>
                </a:solidFill>
                <a:latin typeface="Montserrat Medium"/>
                <a:ea typeface="Montserrat Medium"/>
                <a:cs typeface="Montserrat Medium"/>
                <a:sym typeface="Montserrat Medium"/>
              </a:rPr>
              <a:t>keyword</a:t>
            </a:r>
            <a:endParaRPr/>
          </a:p>
        </p:txBody>
      </p:sp>
      <p:sp>
        <p:nvSpPr>
          <p:cNvPr id="164" name="Google Shape;164;p16"/>
          <p:cNvSpPr/>
          <p:nvPr/>
        </p:nvSpPr>
        <p:spPr>
          <a:xfrm>
            <a:off x="5381916" y="4906964"/>
            <a:ext cx="12231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595959"/>
                </a:solidFill>
                <a:latin typeface="Montserrat Medium"/>
                <a:ea typeface="Montserrat Medium"/>
                <a:cs typeface="Montserrat Medium"/>
                <a:sym typeface="Montserrat Medium"/>
              </a:rPr>
              <a:t>keyword</a:t>
            </a:r>
            <a:endParaRPr/>
          </a:p>
        </p:txBody>
      </p:sp>
      <p:sp>
        <p:nvSpPr>
          <p:cNvPr id="165" name="Google Shape;165;p16"/>
          <p:cNvSpPr/>
          <p:nvPr/>
        </p:nvSpPr>
        <p:spPr>
          <a:xfrm>
            <a:off x="7567397" y="4902233"/>
            <a:ext cx="12231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595959"/>
                </a:solidFill>
                <a:latin typeface="Montserrat Medium"/>
                <a:ea typeface="Montserrat Medium"/>
                <a:cs typeface="Montserrat Medium"/>
                <a:sym typeface="Montserrat Medium"/>
              </a:rPr>
              <a:t>keyword</a:t>
            </a:r>
            <a:endParaRPr/>
          </a:p>
        </p:txBody>
      </p:sp>
      <p:sp>
        <p:nvSpPr>
          <p:cNvPr id="166" name="Google Shape;166;p16"/>
          <p:cNvSpPr/>
          <p:nvPr/>
        </p:nvSpPr>
        <p:spPr>
          <a:xfrm>
            <a:off x="2680492" y="-215153"/>
            <a:ext cx="6831000" cy="74601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grpSp>
        <p:nvGrpSpPr>
          <p:cNvPr id="167" name="Google Shape;167;p16"/>
          <p:cNvGrpSpPr/>
          <p:nvPr/>
        </p:nvGrpSpPr>
        <p:grpSpPr>
          <a:xfrm>
            <a:off x="2954893" y="1119243"/>
            <a:ext cx="1464618" cy="1284600"/>
            <a:chOff x="1486694" y="2665507"/>
            <a:chExt cx="1297500" cy="1284600"/>
          </a:xfrm>
        </p:grpSpPr>
        <p:sp>
          <p:nvSpPr>
            <p:cNvPr id="168" name="Google Shape;168;p16"/>
            <p:cNvSpPr/>
            <p:nvPr/>
          </p:nvSpPr>
          <p:spPr>
            <a:xfrm rot="5400000">
              <a:off x="1476092" y="2728207"/>
              <a:ext cx="1284600" cy="1159200"/>
            </a:xfrm>
            <a:prstGeom prst="ellipse">
              <a:avLst/>
            </a:prstGeom>
            <a:solidFill>
              <a:srgbClr val="A87D53"/>
            </a:solidFill>
            <a:ln>
              <a:noFill/>
            </a:ln>
            <a:effectLst>
              <a:outerShdw blurRad="152400" sx="101000" rotWithShape="0" algn="tl" dir="2700000" dist="63500" sy="101000">
                <a:srgbClr val="000000">
                  <a:alpha val="2078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chemeClr val="lt1"/>
                </a:solidFill>
                <a:latin typeface="Montserrat Medium"/>
                <a:ea typeface="Montserrat Medium"/>
                <a:cs typeface="Montserrat Medium"/>
                <a:sym typeface="Montserrat Medium"/>
              </a:endParaRPr>
            </a:p>
          </p:txBody>
        </p:sp>
        <p:sp>
          <p:nvSpPr>
            <p:cNvPr id="169" name="Google Shape;169;p16"/>
            <p:cNvSpPr/>
            <p:nvPr/>
          </p:nvSpPr>
          <p:spPr>
            <a:xfrm>
              <a:off x="1486694" y="3047437"/>
              <a:ext cx="1297500" cy="432600"/>
            </a:xfrm>
            <a:prstGeom prst="rect">
              <a:avLst/>
            </a:prstGeom>
            <a:noFill/>
            <a:ln>
              <a:noFill/>
            </a:ln>
            <a:effectLst>
              <a:outerShdw blurRad="152400" sx="101000" rotWithShape="0" algn="tl" dir="2700000" dist="63500" sy="101000">
                <a:srgbClr val="000000">
                  <a:alpha val="2078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a:p>
          </p:txBody>
        </p:sp>
      </p:grpSp>
      <p:grpSp>
        <p:nvGrpSpPr>
          <p:cNvPr id="170" name="Google Shape;170;p16"/>
          <p:cNvGrpSpPr/>
          <p:nvPr/>
        </p:nvGrpSpPr>
        <p:grpSpPr>
          <a:xfrm>
            <a:off x="2954955" y="3068668"/>
            <a:ext cx="1464618" cy="1284600"/>
            <a:chOff x="4222998" y="2665507"/>
            <a:chExt cx="1297500" cy="1284600"/>
          </a:xfrm>
        </p:grpSpPr>
        <p:sp>
          <p:nvSpPr>
            <p:cNvPr id="171" name="Google Shape;171;p16"/>
            <p:cNvSpPr/>
            <p:nvPr/>
          </p:nvSpPr>
          <p:spPr>
            <a:xfrm rot="5400000">
              <a:off x="4226335" y="2728207"/>
              <a:ext cx="1284600" cy="1159200"/>
            </a:xfrm>
            <a:prstGeom prst="ellipse">
              <a:avLst/>
            </a:prstGeom>
            <a:solidFill>
              <a:srgbClr val="A87D53"/>
            </a:solidFill>
            <a:ln>
              <a:noFill/>
            </a:ln>
            <a:effectLst>
              <a:outerShdw blurRad="152400" sx="101000" rotWithShape="0" algn="tl" dir="2700000" dist="63500" sy="101000">
                <a:srgbClr val="000000">
                  <a:alpha val="2078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chemeClr val="lt1"/>
                </a:solidFill>
                <a:latin typeface="Montserrat Medium"/>
                <a:ea typeface="Montserrat Medium"/>
                <a:cs typeface="Montserrat Medium"/>
                <a:sym typeface="Montserrat Medium"/>
              </a:endParaRPr>
            </a:p>
          </p:txBody>
        </p:sp>
        <p:sp>
          <p:nvSpPr>
            <p:cNvPr id="172" name="Google Shape;172;p16"/>
            <p:cNvSpPr/>
            <p:nvPr/>
          </p:nvSpPr>
          <p:spPr>
            <a:xfrm>
              <a:off x="4222998" y="3078969"/>
              <a:ext cx="1297500" cy="432600"/>
            </a:xfrm>
            <a:prstGeom prst="rect">
              <a:avLst/>
            </a:prstGeom>
            <a:noFill/>
            <a:ln>
              <a:noFill/>
            </a:ln>
            <a:effectLst>
              <a:outerShdw blurRad="152400" sx="101000" rotWithShape="0" algn="tl" dir="2700000" dist="63500" sy="101000">
                <a:srgbClr val="000000">
                  <a:alpha val="2078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a:p>
          </p:txBody>
        </p:sp>
      </p:grpSp>
      <p:grpSp>
        <p:nvGrpSpPr>
          <p:cNvPr id="173" name="Google Shape;173;p16"/>
          <p:cNvGrpSpPr/>
          <p:nvPr/>
        </p:nvGrpSpPr>
        <p:grpSpPr>
          <a:xfrm>
            <a:off x="2954904" y="5162281"/>
            <a:ext cx="1464618" cy="1284600"/>
            <a:chOff x="6959302" y="2689493"/>
            <a:chExt cx="1297500" cy="1284600"/>
          </a:xfrm>
        </p:grpSpPr>
        <p:sp>
          <p:nvSpPr>
            <p:cNvPr id="174" name="Google Shape;174;p16"/>
            <p:cNvSpPr/>
            <p:nvPr/>
          </p:nvSpPr>
          <p:spPr>
            <a:xfrm rot="5400000">
              <a:off x="6967565" y="2752193"/>
              <a:ext cx="1284600" cy="1159200"/>
            </a:xfrm>
            <a:prstGeom prst="ellipse">
              <a:avLst/>
            </a:prstGeom>
            <a:solidFill>
              <a:srgbClr val="A87D53"/>
            </a:solidFill>
            <a:ln>
              <a:noFill/>
            </a:ln>
            <a:effectLst>
              <a:outerShdw blurRad="152400" sx="101000" rotWithShape="0" algn="tl" dir="2700000" dist="63500" sy="101000">
                <a:srgbClr val="000000">
                  <a:alpha val="2078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chemeClr val="lt1"/>
                </a:solidFill>
                <a:latin typeface="Montserrat Medium"/>
                <a:ea typeface="Montserrat Medium"/>
                <a:cs typeface="Montserrat Medium"/>
                <a:sym typeface="Montserrat Medium"/>
              </a:endParaRPr>
            </a:p>
          </p:txBody>
        </p:sp>
        <p:sp>
          <p:nvSpPr>
            <p:cNvPr id="175" name="Google Shape;175;p16"/>
            <p:cNvSpPr/>
            <p:nvPr/>
          </p:nvSpPr>
          <p:spPr>
            <a:xfrm>
              <a:off x="6959302" y="3068303"/>
              <a:ext cx="1297500" cy="432600"/>
            </a:xfrm>
            <a:prstGeom prst="rect">
              <a:avLst/>
            </a:prstGeom>
            <a:noFill/>
            <a:ln>
              <a:noFill/>
            </a:ln>
            <a:effectLst>
              <a:outerShdw blurRad="152400" sx="101000" rotWithShape="0" algn="tl" dir="2700000" dist="63500" sy="101000">
                <a:srgbClr val="000000">
                  <a:alpha val="2078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grpSp>
      <p:sp>
        <p:nvSpPr>
          <p:cNvPr id="176" name="Google Shape;176;p16"/>
          <p:cNvSpPr txBox="1"/>
          <p:nvPr/>
        </p:nvSpPr>
        <p:spPr>
          <a:xfrm>
            <a:off x="4494850" y="3295263"/>
            <a:ext cx="47049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100"/>
              <a:buNone/>
            </a:pPr>
            <a:r>
              <a:rPr lang="en-US" sz="1800">
                <a:solidFill>
                  <a:schemeClr val="dk1"/>
                </a:solidFill>
                <a:highlight>
                  <a:srgbClr val="FFFFFF"/>
                </a:highlight>
              </a:rPr>
              <a:t> The bird is hung to dry overnight and coated in a sweet syrup and spices before it’s cooked in an oven, ideally over fruit wood.</a:t>
            </a:r>
            <a:endParaRPr sz="1800">
              <a:solidFill>
                <a:schemeClr val="dk1"/>
              </a:solidFill>
            </a:endParaRPr>
          </a:p>
          <a:p>
            <a:pPr indent="0" lvl="0" marL="0" rtl="0" algn="l">
              <a:spcBef>
                <a:spcPts val="0"/>
              </a:spcBef>
              <a:spcAft>
                <a:spcPts val="0"/>
              </a:spcAft>
              <a:buSzPts val="1100"/>
              <a:buNone/>
            </a:pPr>
            <a:r>
              <a:t/>
            </a:r>
            <a:endParaRPr sz="1800">
              <a:solidFill>
                <a:schemeClr val="dk1"/>
              </a:solidFill>
            </a:endParaRPr>
          </a:p>
        </p:txBody>
      </p:sp>
      <p:sp>
        <p:nvSpPr>
          <p:cNvPr id="177" name="Google Shape;177;p16"/>
          <p:cNvSpPr txBox="1"/>
          <p:nvPr/>
        </p:nvSpPr>
        <p:spPr>
          <a:xfrm>
            <a:off x="4517996" y="5480175"/>
            <a:ext cx="42726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100"/>
              <a:buNone/>
            </a:pPr>
            <a:r>
              <a:rPr lang="en-US" sz="1800">
                <a:solidFill>
                  <a:schemeClr val="dk1"/>
                </a:solidFill>
              </a:rPr>
              <a:t>The next slides will show the 2 main methods of cooking it in its final stage </a:t>
            </a:r>
            <a:endParaRPr sz="1800"/>
          </a:p>
        </p:txBody>
      </p:sp>
      <p:sp>
        <p:nvSpPr>
          <p:cNvPr id="178" name="Google Shape;178;p16"/>
          <p:cNvSpPr txBox="1"/>
          <p:nvPr/>
        </p:nvSpPr>
        <p:spPr>
          <a:xfrm>
            <a:off x="4419500" y="1171450"/>
            <a:ext cx="4974000" cy="1477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800">
                <a:solidFill>
                  <a:schemeClr val="dk1"/>
                </a:solidFill>
                <a:highlight>
                  <a:srgbClr val="FFFFFF"/>
                </a:highlight>
              </a:rPr>
              <a:t>Peking duck</a:t>
            </a:r>
            <a:r>
              <a:rPr lang="en-US" sz="1800">
                <a:solidFill>
                  <a:schemeClr val="dk1"/>
                </a:solidFill>
                <a:highlight>
                  <a:srgbClr val="FFFFFF"/>
                </a:highlight>
              </a:rPr>
              <a:t> </a:t>
            </a:r>
            <a:r>
              <a:rPr lang="en-US" sz="1800">
                <a:solidFill>
                  <a:schemeClr val="dk1"/>
                </a:solidFill>
                <a:highlight>
                  <a:srgbClr val="FFFFFF"/>
                </a:highlight>
              </a:rPr>
              <a:t>is a succulent, crisp-skinned creation made by pumping air under the skin of the duck, which helps the fat render out more completely when it’s roasted, leaving incredibly crispy skin in its wake.</a:t>
            </a:r>
            <a:endParaRPr sz="1800"/>
          </a:p>
        </p:txBody>
      </p:sp>
      <p:pic>
        <p:nvPicPr>
          <p:cNvPr id="179" name="Google Shape;179;p16"/>
          <p:cNvPicPr preferRelativeResize="0"/>
          <p:nvPr/>
        </p:nvPicPr>
        <p:blipFill rotWithShape="1">
          <a:blip r:embed="rId5">
            <a:alphaModFix/>
          </a:blip>
          <a:srcRect b="40241" l="12755" r="50001" t="0"/>
          <a:stretch/>
        </p:blipFill>
        <p:spPr>
          <a:xfrm>
            <a:off x="1029092" y="3338217"/>
            <a:ext cx="1057834" cy="848675"/>
          </a:xfrm>
          <a:prstGeom prst="rect">
            <a:avLst/>
          </a:prstGeom>
          <a:noFill/>
          <a:ln>
            <a:noFill/>
          </a:ln>
        </p:spPr>
      </p:pic>
      <p:pic>
        <p:nvPicPr>
          <p:cNvPr id="180" name="Google Shape;180;p16"/>
          <p:cNvPicPr preferRelativeResize="0"/>
          <p:nvPr/>
        </p:nvPicPr>
        <p:blipFill rotWithShape="1">
          <a:blip r:embed="rId5">
            <a:alphaModFix/>
          </a:blip>
          <a:srcRect b="40241" l="12755" r="50001" t="0"/>
          <a:stretch/>
        </p:blipFill>
        <p:spPr>
          <a:xfrm>
            <a:off x="227532" y="5550408"/>
            <a:ext cx="1263147" cy="1013392"/>
          </a:xfrm>
          <a:prstGeom prst="rect">
            <a:avLst/>
          </a:prstGeom>
          <a:noFill/>
          <a:ln>
            <a:noFill/>
          </a:ln>
        </p:spPr>
      </p:pic>
      <p:sp>
        <p:nvSpPr>
          <p:cNvPr id="181" name="Google Shape;181;p16"/>
          <p:cNvSpPr txBox="1"/>
          <p:nvPr/>
        </p:nvSpPr>
        <p:spPr>
          <a:xfrm>
            <a:off x="3679265" y="1957"/>
            <a:ext cx="5221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F3F3F"/>
                </a:solidFill>
                <a:latin typeface="Montserrat Medium"/>
                <a:ea typeface="Montserrat Medium"/>
                <a:cs typeface="Montserrat Medium"/>
                <a:sym typeface="Montserrat Medium"/>
              </a:rPr>
              <a:t>Traditional Recipe </a:t>
            </a:r>
            <a:endParaRPr/>
          </a:p>
        </p:txBody>
      </p:sp>
      <p:pic>
        <p:nvPicPr>
          <p:cNvPr id="182" name="Google Shape;182;p16"/>
          <p:cNvPicPr preferRelativeResize="0"/>
          <p:nvPr/>
        </p:nvPicPr>
        <p:blipFill rotWithShape="1">
          <a:blip r:embed="rId4">
            <a:alphaModFix/>
          </a:blip>
          <a:srcRect b="0" l="0" r="0" t="0"/>
          <a:stretch/>
        </p:blipFill>
        <p:spPr>
          <a:xfrm>
            <a:off x="2817622" y="5"/>
            <a:ext cx="1051388" cy="525694"/>
          </a:xfrm>
          <a:prstGeom prst="rect">
            <a:avLst/>
          </a:prstGeom>
          <a:noFill/>
          <a:ln>
            <a:noFill/>
          </a:ln>
          <a:effectLst>
            <a:outerShdw blurRad="355600" rotWithShape="0" algn="tl" dir="2700000" dist="88900">
              <a:srgbClr val="000000">
                <a:alpha val="27840"/>
              </a:srgbClr>
            </a:outerShdw>
          </a:effectLst>
        </p:spPr>
      </p:pic>
      <p:pic>
        <p:nvPicPr>
          <p:cNvPr id="183" name="Google Shape;183;p16"/>
          <p:cNvPicPr preferRelativeResize="0"/>
          <p:nvPr/>
        </p:nvPicPr>
        <p:blipFill>
          <a:blip r:embed="rId6">
            <a:alphaModFix/>
          </a:blip>
          <a:stretch>
            <a:fillRect/>
          </a:stretch>
        </p:blipFill>
        <p:spPr>
          <a:xfrm>
            <a:off x="3208538" y="1318525"/>
            <a:ext cx="957325" cy="957326"/>
          </a:xfrm>
          <a:prstGeom prst="rect">
            <a:avLst/>
          </a:prstGeom>
          <a:noFill/>
          <a:ln>
            <a:noFill/>
          </a:ln>
        </p:spPr>
      </p:pic>
      <p:pic>
        <p:nvPicPr>
          <p:cNvPr id="184" name="Google Shape;184;p16"/>
          <p:cNvPicPr preferRelativeResize="0"/>
          <p:nvPr/>
        </p:nvPicPr>
        <p:blipFill>
          <a:blip r:embed="rId6">
            <a:alphaModFix/>
          </a:blip>
          <a:stretch>
            <a:fillRect/>
          </a:stretch>
        </p:blipFill>
        <p:spPr>
          <a:xfrm>
            <a:off x="3208538" y="3240400"/>
            <a:ext cx="957325" cy="957326"/>
          </a:xfrm>
          <a:prstGeom prst="rect">
            <a:avLst/>
          </a:prstGeom>
          <a:noFill/>
          <a:ln>
            <a:noFill/>
          </a:ln>
        </p:spPr>
      </p:pic>
      <p:pic>
        <p:nvPicPr>
          <p:cNvPr id="185" name="Google Shape;185;p16"/>
          <p:cNvPicPr preferRelativeResize="0"/>
          <p:nvPr/>
        </p:nvPicPr>
        <p:blipFill>
          <a:blip r:embed="rId6">
            <a:alphaModFix/>
          </a:blip>
          <a:stretch>
            <a:fillRect/>
          </a:stretch>
        </p:blipFill>
        <p:spPr>
          <a:xfrm>
            <a:off x="3208538" y="5325863"/>
            <a:ext cx="957325" cy="95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2000"/>
                                        <p:tgtEl>
                                          <p:spTgt spid="16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2" presetSubtype="2">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500"/>
                                        <p:tgtEl>
                                          <p:spTgt spid="163"/>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2" presetSubtype="2">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500"/>
                                        <p:tgtEl>
                                          <p:spTgt spid="164"/>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2" presetSubtype="2">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400"/>
                                        <p:tgtEl>
                                          <p:spTgt spid="17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1400"/>
                                        <p:tgtEl>
                                          <p:spTgt spid="1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7"/>
          <p:cNvSpPr/>
          <p:nvPr/>
        </p:nvSpPr>
        <p:spPr>
          <a:xfrm>
            <a:off x="2680492" y="-215153"/>
            <a:ext cx="6831016" cy="7460015"/>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192" name="Google Shape;192;p17"/>
          <p:cNvPicPr preferRelativeResize="0"/>
          <p:nvPr/>
        </p:nvPicPr>
        <p:blipFill rotWithShape="1">
          <a:blip r:embed="rId3">
            <a:alphaModFix/>
          </a:blip>
          <a:srcRect b="0" l="0" r="0" t="0"/>
          <a:stretch/>
        </p:blipFill>
        <p:spPr>
          <a:xfrm>
            <a:off x="-155629" y="705766"/>
            <a:ext cx="12392798" cy="6196399"/>
          </a:xfrm>
          <a:prstGeom prst="rect">
            <a:avLst/>
          </a:prstGeom>
          <a:noFill/>
          <a:ln>
            <a:noFill/>
          </a:ln>
        </p:spPr>
      </p:pic>
      <p:sp>
        <p:nvSpPr>
          <p:cNvPr id="193" name="Google Shape;193;p17"/>
          <p:cNvSpPr txBox="1"/>
          <p:nvPr/>
        </p:nvSpPr>
        <p:spPr>
          <a:xfrm>
            <a:off x="3679265" y="372407"/>
            <a:ext cx="5221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F3F3F"/>
                </a:solidFill>
                <a:latin typeface="Montserrat Medium"/>
                <a:ea typeface="Montserrat Medium"/>
                <a:cs typeface="Montserrat Medium"/>
                <a:sym typeface="Montserrat Medium"/>
              </a:rPr>
              <a:t>Traditional Recipes Cont. </a:t>
            </a:r>
            <a:endParaRPr/>
          </a:p>
        </p:txBody>
      </p:sp>
      <p:sp>
        <p:nvSpPr>
          <p:cNvPr id="194" name="Google Shape;194;p17"/>
          <p:cNvSpPr/>
          <p:nvPr/>
        </p:nvSpPr>
        <p:spPr>
          <a:xfrm>
            <a:off x="2680500" y="4143075"/>
            <a:ext cx="6831000" cy="28074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grpSp>
        <p:nvGrpSpPr>
          <p:cNvPr id="195" name="Google Shape;195;p17"/>
          <p:cNvGrpSpPr/>
          <p:nvPr/>
        </p:nvGrpSpPr>
        <p:grpSpPr>
          <a:xfrm>
            <a:off x="3007025" y="1326702"/>
            <a:ext cx="2342369" cy="2595675"/>
            <a:chOff x="2007750" y="1694627"/>
            <a:chExt cx="2342369" cy="2595675"/>
          </a:xfrm>
        </p:grpSpPr>
        <p:sp>
          <p:nvSpPr>
            <p:cNvPr id="196" name="Google Shape;196;p17"/>
            <p:cNvSpPr/>
            <p:nvPr/>
          </p:nvSpPr>
          <p:spPr>
            <a:xfrm rot="5400000">
              <a:off x="1881097" y="1821280"/>
              <a:ext cx="2595675" cy="2342369"/>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197" name="Google Shape;197;p17"/>
            <p:cNvSpPr/>
            <p:nvPr/>
          </p:nvSpPr>
          <p:spPr>
            <a:xfrm rot="5400000">
              <a:off x="2028318" y="1954135"/>
              <a:ext cx="2301232" cy="2076659"/>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198" name="Google Shape;198;p17"/>
            <p:cNvSpPr txBox="1"/>
            <p:nvPr/>
          </p:nvSpPr>
          <p:spPr>
            <a:xfrm>
              <a:off x="2058735" y="2453817"/>
              <a:ext cx="22404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BFCF2"/>
                  </a:solidFill>
                  <a:latin typeface="Montserrat Medium"/>
                  <a:ea typeface="Montserrat Medium"/>
                  <a:cs typeface="Montserrat Medium"/>
                  <a:sym typeface="Montserrat Medium"/>
                </a:rPr>
                <a:t>Closed Oven</a:t>
              </a:r>
              <a:endParaRPr/>
            </a:p>
          </p:txBody>
        </p:sp>
      </p:grpSp>
      <p:sp>
        <p:nvSpPr>
          <p:cNvPr id="199" name="Google Shape;199;p17"/>
          <p:cNvSpPr txBox="1"/>
          <p:nvPr/>
        </p:nvSpPr>
        <p:spPr>
          <a:xfrm>
            <a:off x="2680500" y="4272625"/>
            <a:ext cx="2759400" cy="22902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0"/>
              </a:spcBef>
              <a:spcAft>
                <a:spcPts val="0"/>
              </a:spcAft>
              <a:buSzPts val="1400"/>
              <a:buChar char="●"/>
            </a:pPr>
            <a:r>
              <a:rPr lang="en-US"/>
              <a:t>Ducks are</a:t>
            </a:r>
            <a:r>
              <a:rPr lang="en-US"/>
              <a:t> roasted duck in a closed oven having first heated the walls of the oven using sorghum stalks</a:t>
            </a:r>
            <a:endParaRPr/>
          </a:p>
          <a:p>
            <a:pPr indent="-317500" lvl="1" marL="914400" rtl="0" algn="l">
              <a:lnSpc>
                <a:spcPct val="115000"/>
              </a:lnSpc>
              <a:spcBef>
                <a:spcPts val="0"/>
              </a:spcBef>
              <a:spcAft>
                <a:spcPts val="0"/>
              </a:spcAft>
              <a:buSzPts val="1400"/>
              <a:buChar char="○"/>
            </a:pPr>
            <a:r>
              <a:rPr lang="en-US"/>
              <a:t>Creating a crispy finish to the duck</a:t>
            </a:r>
            <a:endParaRPr/>
          </a:p>
          <a:p>
            <a:pPr indent="-317500" lvl="0" marL="457200" rtl="0" algn="l">
              <a:lnSpc>
                <a:spcPct val="115000"/>
              </a:lnSpc>
              <a:spcBef>
                <a:spcPts val="0"/>
              </a:spcBef>
              <a:spcAft>
                <a:spcPts val="0"/>
              </a:spcAft>
              <a:buSzPts val="1400"/>
              <a:buChar char="●"/>
            </a:pPr>
            <a:r>
              <a:rPr lang="en-US"/>
              <a:t>Bianyifang, 1416, first know restaurant to specialize</a:t>
            </a:r>
            <a:endParaRPr/>
          </a:p>
        </p:txBody>
      </p:sp>
      <p:pic>
        <p:nvPicPr>
          <p:cNvPr descr="C:\Users\Administrator\Desktop\56d684a0446de.png" id="200" name="Google Shape;200;p17"/>
          <p:cNvPicPr preferRelativeResize="0"/>
          <p:nvPr/>
        </p:nvPicPr>
        <p:blipFill rotWithShape="1">
          <a:blip r:embed="rId4">
            <a:alphaModFix/>
          </a:blip>
          <a:srcRect b="0" l="0" r="0" t="0"/>
          <a:stretch/>
        </p:blipFill>
        <p:spPr>
          <a:xfrm rot="1643890">
            <a:off x="10821471" y="2560352"/>
            <a:ext cx="474514" cy="539694"/>
          </a:xfrm>
          <a:prstGeom prst="rect">
            <a:avLst/>
          </a:prstGeom>
          <a:noFill/>
          <a:ln>
            <a:noFill/>
          </a:ln>
        </p:spPr>
      </p:pic>
      <p:pic>
        <p:nvPicPr>
          <p:cNvPr descr="C:\Users\Administrator\Desktop\56d684a0446de.png" id="201" name="Google Shape;201;p17"/>
          <p:cNvPicPr preferRelativeResize="0"/>
          <p:nvPr/>
        </p:nvPicPr>
        <p:blipFill rotWithShape="1">
          <a:blip r:embed="rId5">
            <a:alphaModFix/>
          </a:blip>
          <a:srcRect b="0" l="0" r="0" t="0"/>
          <a:stretch/>
        </p:blipFill>
        <p:spPr>
          <a:xfrm rot="4041525">
            <a:off x="377561" y="5531198"/>
            <a:ext cx="883735" cy="1005127"/>
          </a:xfrm>
          <a:prstGeom prst="rect">
            <a:avLst/>
          </a:prstGeom>
          <a:noFill/>
          <a:ln>
            <a:noFill/>
          </a:ln>
        </p:spPr>
      </p:pic>
      <p:pic>
        <p:nvPicPr>
          <p:cNvPr id="202" name="Google Shape;202;p17"/>
          <p:cNvPicPr preferRelativeResize="0"/>
          <p:nvPr/>
        </p:nvPicPr>
        <p:blipFill rotWithShape="1">
          <a:blip r:embed="rId6">
            <a:alphaModFix/>
          </a:blip>
          <a:srcRect b="0" l="0" r="0" t="0"/>
          <a:stretch/>
        </p:blipFill>
        <p:spPr>
          <a:xfrm>
            <a:off x="2817622" y="370455"/>
            <a:ext cx="1051388" cy="525694"/>
          </a:xfrm>
          <a:prstGeom prst="rect">
            <a:avLst/>
          </a:prstGeom>
          <a:noFill/>
          <a:ln>
            <a:noFill/>
          </a:ln>
          <a:effectLst>
            <a:outerShdw blurRad="355600" rotWithShape="0" algn="tl" dir="2700000" dist="88900">
              <a:srgbClr val="000000">
                <a:alpha val="27843"/>
              </a:srgbClr>
            </a:outerShdw>
          </a:effectLst>
        </p:spPr>
      </p:pic>
      <p:pic>
        <p:nvPicPr>
          <p:cNvPr id="203" name="Google Shape;203;p17"/>
          <p:cNvPicPr preferRelativeResize="0"/>
          <p:nvPr/>
        </p:nvPicPr>
        <p:blipFill>
          <a:blip r:embed="rId7">
            <a:alphaModFix/>
          </a:blip>
          <a:stretch>
            <a:fillRect/>
          </a:stretch>
        </p:blipFill>
        <p:spPr>
          <a:xfrm>
            <a:off x="5439899" y="1477100"/>
            <a:ext cx="6439926" cy="42953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2000"/>
                                        <p:tgtEl>
                                          <p:spTgt spid="193"/>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2000"/>
                                        <p:tgtEl>
                                          <p:spTgt spid="19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400"/>
                                        <p:tgtEl>
                                          <p:spTgt spid="19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10" presetSubtype="0">
                                  <p:stCondLst>
                                    <p:cond delay="20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8"/>
          <p:cNvSpPr/>
          <p:nvPr/>
        </p:nvSpPr>
        <p:spPr>
          <a:xfrm>
            <a:off x="2680492" y="-215153"/>
            <a:ext cx="6831000" cy="74601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210" name="Google Shape;210;p18"/>
          <p:cNvPicPr preferRelativeResize="0"/>
          <p:nvPr/>
        </p:nvPicPr>
        <p:blipFill rotWithShape="1">
          <a:blip r:embed="rId3">
            <a:alphaModFix/>
          </a:blip>
          <a:srcRect b="0" l="0" r="0" t="0"/>
          <a:stretch/>
        </p:blipFill>
        <p:spPr>
          <a:xfrm>
            <a:off x="-155629" y="705766"/>
            <a:ext cx="12392798" cy="6196399"/>
          </a:xfrm>
          <a:prstGeom prst="rect">
            <a:avLst/>
          </a:prstGeom>
          <a:noFill/>
          <a:ln>
            <a:noFill/>
          </a:ln>
        </p:spPr>
      </p:pic>
      <p:sp>
        <p:nvSpPr>
          <p:cNvPr id="211" name="Google Shape;211;p18"/>
          <p:cNvSpPr txBox="1"/>
          <p:nvPr/>
        </p:nvSpPr>
        <p:spPr>
          <a:xfrm>
            <a:off x="3679265" y="372407"/>
            <a:ext cx="5221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F3F3F"/>
                </a:solidFill>
                <a:latin typeface="Montserrat Medium"/>
                <a:ea typeface="Montserrat Medium"/>
                <a:cs typeface="Montserrat Medium"/>
                <a:sym typeface="Montserrat Medium"/>
              </a:rPr>
              <a:t>Traditional Recipes Cont.  </a:t>
            </a:r>
            <a:endParaRPr/>
          </a:p>
        </p:txBody>
      </p:sp>
      <p:sp>
        <p:nvSpPr>
          <p:cNvPr id="212" name="Google Shape;212;p18"/>
          <p:cNvSpPr/>
          <p:nvPr/>
        </p:nvSpPr>
        <p:spPr>
          <a:xfrm>
            <a:off x="2680500" y="4143075"/>
            <a:ext cx="6831000" cy="28074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grpSp>
        <p:nvGrpSpPr>
          <p:cNvPr id="213" name="Google Shape;213;p18"/>
          <p:cNvGrpSpPr/>
          <p:nvPr/>
        </p:nvGrpSpPr>
        <p:grpSpPr>
          <a:xfrm>
            <a:off x="2998767" y="1639238"/>
            <a:ext cx="2342369" cy="2595677"/>
            <a:chOff x="4920305" y="1711113"/>
            <a:chExt cx="2342369" cy="2595677"/>
          </a:xfrm>
        </p:grpSpPr>
        <p:sp>
          <p:nvSpPr>
            <p:cNvPr id="214" name="Google Shape;214;p18"/>
            <p:cNvSpPr/>
            <p:nvPr/>
          </p:nvSpPr>
          <p:spPr>
            <a:xfrm rot="5400000">
              <a:off x="4793651" y="1837767"/>
              <a:ext cx="2595677" cy="2342369"/>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sx="101000" rotWithShape="0" algn="tl" dir="2700000" dist="63500" sy="101000">
                <a:srgbClr val="000000">
                  <a:alpha val="2078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215" name="Google Shape;215;p18"/>
            <p:cNvSpPr/>
            <p:nvPr/>
          </p:nvSpPr>
          <p:spPr>
            <a:xfrm rot="5400000">
              <a:off x="4940873" y="1970619"/>
              <a:ext cx="2301230" cy="2076660"/>
            </a:xfrm>
            <a:custGeom>
              <a:rect b="b" l="l" r="r" t="t"/>
              <a:pathLst>
                <a:path extrusionOk="0" h="2446" w="274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Medium"/>
                <a:ea typeface="Montserrat Medium"/>
                <a:cs typeface="Montserrat Medium"/>
                <a:sym typeface="Montserrat Medium"/>
              </a:endParaRPr>
            </a:p>
          </p:txBody>
        </p:sp>
        <p:sp>
          <p:nvSpPr>
            <p:cNvPr id="216" name="Google Shape;216;p18"/>
            <p:cNvSpPr txBox="1"/>
            <p:nvPr/>
          </p:nvSpPr>
          <p:spPr>
            <a:xfrm>
              <a:off x="4971290" y="2409466"/>
              <a:ext cx="2240400" cy="985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900">
                  <a:solidFill>
                    <a:srgbClr val="FBFCF2"/>
                  </a:solidFill>
                  <a:latin typeface="Montserrat Medium"/>
                  <a:ea typeface="Montserrat Medium"/>
                  <a:cs typeface="Montserrat Medium"/>
                  <a:sym typeface="Montserrat Medium"/>
                </a:rPr>
                <a:t>Hung Technique</a:t>
              </a:r>
              <a:endParaRPr sz="1100"/>
            </a:p>
          </p:txBody>
        </p:sp>
      </p:grpSp>
      <p:sp>
        <p:nvSpPr>
          <p:cNvPr id="217" name="Google Shape;217;p18"/>
          <p:cNvSpPr txBox="1"/>
          <p:nvPr/>
        </p:nvSpPr>
        <p:spPr>
          <a:xfrm>
            <a:off x="2929000" y="4651650"/>
            <a:ext cx="2481900" cy="1385400"/>
          </a:xfrm>
          <a:prstGeom prst="rect">
            <a:avLst/>
          </a:prstGeom>
          <a:noFill/>
          <a:ln>
            <a:noFill/>
          </a:ln>
        </p:spPr>
        <p:txBody>
          <a:bodyPr anchorCtr="0" anchor="t" bIns="45700" lIns="91425" spcFirstLastPara="1" rIns="91425" wrap="square" tIns="45700">
            <a:spAutoFit/>
          </a:bodyPr>
          <a:lstStyle/>
          <a:p>
            <a:pPr indent="-317500" lvl="0" marL="457200" rtl="0" algn="l">
              <a:spcBef>
                <a:spcPts val="0"/>
              </a:spcBef>
              <a:spcAft>
                <a:spcPts val="0"/>
              </a:spcAft>
              <a:buSzPts val="1400"/>
              <a:buChar char="●"/>
            </a:pPr>
            <a:r>
              <a:rPr lang="en-US"/>
              <a:t>The ducks are hung to be roasted over flames in an open brick oven</a:t>
            </a:r>
            <a:endParaRPr/>
          </a:p>
          <a:p>
            <a:pPr indent="-317500" lvl="0" marL="457200" rtl="0" algn="l">
              <a:spcBef>
                <a:spcPts val="0"/>
              </a:spcBef>
              <a:spcAft>
                <a:spcPts val="0"/>
              </a:spcAft>
              <a:buSzPts val="1400"/>
              <a:buChar char="●"/>
            </a:pPr>
            <a:r>
              <a:rPr lang="en-US"/>
              <a:t>Quanjude, 1864, the modern Peking duck “Chain” restaurant</a:t>
            </a:r>
            <a:endParaRPr/>
          </a:p>
        </p:txBody>
      </p:sp>
      <p:pic>
        <p:nvPicPr>
          <p:cNvPr descr="C:\Users\Administrator\Desktop\56d684a0446de.png" id="218" name="Google Shape;218;p18"/>
          <p:cNvPicPr preferRelativeResize="0"/>
          <p:nvPr/>
        </p:nvPicPr>
        <p:blipFill rotWithShape="1">
          <a:blip r:embed="rId4">
            <a:alphaModFix/>
          </a:blip>
          <a:srcRect b="0" l="0" r="0" t="0"/>
          <a:stretch/>
        </p:blipFill>
        <p:spPr>
          <a:xfrm rot="1643891">
            <a:off x="10821471" y="2560352"/>
            <a:ext cx="474514" cy="539694"/>
          </a:xfrm>
          <a:prstGeom prst="rect">
            <a:avLst/>
          </a:prstGeom>
          <a:noFill/>
          <a:ln>
            <a:noFill/>
          </a:ln>
        </p:spPr>
      </p:pic>
      <p:pic>
        <p:nvPicPr>
          <p:cNvPr descr="C:\Users\Administrator\Desktop\56d684a0446de.png" id="219" name="Google Shape;219;p18"/>
          <p:cNvPicPr preferRelativeResize="0"/>
          <p:nvPr/>
        </p:nvPicPr>
        <p:blipFill rotWithShape="1">
          <a:blip r:embed="rId5">
            <a:alphaModFix/>
          </a:blip>
          <a:srcRect b="0" l="0" r="0" t="0"/>
          <a:stretch/>
        </p:blipFill>
        <p:spPr>
          <a:xfrm rot="4041525">
            <a:off x="377561" y="5531198"/>
            <a:ext cx="883735" cy="1005127"/>
          </a:xfrm>
          <a:prstGeom prst="rect">
            <a:avLst/>
          </a:prstGeom>
          <a:noFill/>
          <a:ln>
            <a:noFill/>
          </a:ln>
        </p:spPr>
      </p:pic>
      <p:pic>
        <p:nvPicPr>
          <p:cNvPr id="220" name="Google Shape;220;p18"/>
          <p:cNvPicPr preferRelativeResize="0"/>
          <p:nvPr/>
        </p:nvPicPr>
        <p:blipFill rotWithShape="1">
          <a:blip r:embed="rId6">
            <a:alphaModFix/>
          </a:blip>
          <a:srcRect b="0" l="0" r="0" t="0"/>
          <a:stretch/>
        </p:blipFill>
        <p:spPr>
          <a:xfrm>
            <a:off x="2817622" y="370455"/>
            <a:ext cx="1051388" cy="525694"/>
          </a:xfrm>
          <a:prstGeom prst="rect">
            <a:avLst/>
          </a:prstGeom>
          <a:noFill/>
          <a:ln>
            <a:noFill/>
          </a:ln>
          <a:effectLst>
            <a:outerShdw blurRad="355600" rotWithShape="0" algn="tl" dir="2700000" dist="88900">
              <a:srgbClr val="000000">
                <a:alpha val="27840"/>
              </a:srgbClr>
            </a:outerShdw>
          </a:effectLst>
        </p:spPr>
      </p:pic>
      <p:pic>
        <p:nvPicPr>
          <p:cNvPr id="221" name="Google Shape;221;p18"/>
          <p:cNvPicPr preferRelativeResize="0"/>
          <p:nvPr/>
        </p:nvPicPr>
        <p:blipFill>
          <a:blip r:embed="rId7">
            <a:alphaModFix/>
          </a:blip>
          <a:stretch>
            <a:fillRect/>
          </a:stretch>
        </p:blipFill>
        <p:spPr>
          <a:xfrm>
            <a:off x="5410900" y="1348525"/>
            <a:ext cx="6666399" cy="4597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2000"/>
                                        <p:tgtEl>
                                          <p:spTgt spid="211"/>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2000"/>
                                        <p:tgtEl>
                                          <p:spTgt spid="21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60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1400"/>
                                        <p:tgtEl>
                                          <p:spTgt spid="21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par>
                                <p:cTn fill="hold" nodeType="withEffect" presetClass="entr" presetID="10" presetSubtype="0">
                                  <p:stCondLst>
                                    <p:cond delay="20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9"/>
          <p:cNvPicPr preferRelativeResize="0"/>
          <p:nvPr/>
        </p:nvPicPr>
        <p:blipFill rotWithShape="1">
          <a:blip r:embed="rId3">
            <a:alphaModFix/>
          </a:blip>
          <a:srcRect b="0" l="0" r="0" t="0"/>
          <a:stretch/>
        </p:blipFill>
        <p:spPr>
          <a:xfrm>
            <a:off x="-2904865" y="495784"/>
            <a:ext cx="12392798" cy="6196399"/>
          </a:xfrm>
          <a:prstGeom prst="rect">
            <a:avLst/>
          </a:prstGeom>
          <a:noFill/>
          <a:ln>
            <a:noFill/>
          </a:ln>
        </p:spPr>
      </p:pic>
      <p:sp>
        <p:nvSpPr>
          <p:cNvPr id="228" name="Google Shape;228;p19"/>
          <p:cNvSpPr/>
          <p:nvPr/>
        </p:nvSpPr>
        <p:spPr>
          <a:xfrm>
            <a:off x="2656917" y="-301053"/>
            <a:ext cx="6831000" cy="7460100"/>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229" name="Google Shape;229;p19"/>
          <p:cNvPicPr preferRelativeResize="0"/>
          <p:nvPr/>
        </p:nvPicPr>
        <p:blipFill rotWithShape="1">
          <a:blip r:embed="rId4">
            <a:alphaModFix/>
          </a:blip>
          <a:srcRect b="0" l="0" r="0" t="0"/>
          <a:stretch/>
        </p:blipFill>
        <p:spPr>
          <a:xfrm>
            <a:off x="961837" y="204488"/>
            <a:ext cx="6978575" cy="3489300"/>
          </a:xfrm>
          <a:prstGeom prst="rect">
            <a:avLst/>
          </a:prstGeom>
          <a:noFill/>
          <a:ln>
            <a:noFill/>
          </a:ln>
          <a:effectLst>
            <a:outerShdw blurRad="355600" rotWithShape="0" algn="tl" dir="2700000" dist="88900">
              <a:srgbClr val="000000">
                <a:alpha val="27840"/>
              </a:srgbClr>
            </a:outerShdw>
          </a:effectLst>
        </p:spPr>
      </p:pic>
      <p:sp>
        <p:nvSpPr>
          <p:cNvPr id="230" name="Google Shape;230;p19"/>
          <p:cNvSpPr txBox="1"/>
          <p:nvPr/>
        </p:nvSpPr>
        <p:spPr>
          <a:xfrm>
            <a:off x="3028133" y="636569"/>
            <a:ext cx="4980000" cy="240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0">
                <a:solidFill>
                  <a:srgbClr val="A87D53"/>
                </a:solidFill>
                <a:latin typeface="Montserrat Medium"/>
                <a:ea typeface="Montserrat Medium"/>
                <a:cs typeface="Montserrat Medium"/>
                <a:sym typeface="Montserrat Medium"/>
              </a:rPr>
              <a:t>2</a:t>
            </a:r>
            <a:endParaRPr/>
          </a:p>
        </p:txBody>
      </p:sp>
      <p:sp>
        <p:nvSpPr>
          <p:cNvPr id="231" name="Google Shape;231;p19"/>
          <p:cNvSpPr txBox="1"/>
          <p:nvPr/>
        </p:nvSpPr>
        <p:spPr>
          <a:xfrm>
            <a:off x="4179824" y="1476950"/>
            <a:ext cx="2517000" cy="813600"/>
          </a:xfrm>
          <a:prstGeom prst="rect">
            <a:avLst/>
          </a:prstGeom>
          <a:noFill/>
          <a:ln>
            <a:noFill/>
          </a:ln>
        </p:spPr>
        <p:txBody>
          <a:bodyPr anchorCtr="0" anchor="t" bIns="36000" lIns="91425" spcFirstLastPara="1" rIns="144000" wrap="square" tIns="45700">
            <a:spAutoFit/>
          </a:bodyPr>
          <a:lstStyle/>
          <a:p>
            <a:pPr indent="0" lvl="0" marL="0" marR="0" rtl="0" algn="l">
              <a:spcBef>
                <a:spcPts val="0"/>
              </a:spcBef>
              <a:spcAft>
                <a:spcPts val="0"/>
              </a:spcAft>
              <a:buNone/>
            </a:pPr>
            <a:r>
              <a:rPr b="1" lang="en-US" sz="2400">
                <a:solidFill>
                  <a:srgbClr val="595959"/>
                </a:solidFill>
                <a:latin typeface="Montserrat Medium"/>
                <a:ea typeface="Montserrat Medium"/>
                <a:cs typeface="Montserrat Medium"/>
                <a:sym typeface="Montserrat Medium"/>
              </a:rPr>
              <a:t>Integration </a:t>
            </a:r>
            <a:endParaRPr b="1" sz="2400">
              <a:solidFill>
                <a:srgbClr val="595959"/>
              </a:solidFill>
              <a:latin typeface="Montserrat Medium"/>
              <a:ea typeface="Montserrat Medium"/>
              <a:cs typeface="Montserrat Medium"/>
              <a:sym typeface="Montserrat Medium"/>
            </a:endParaRPr>
          </a:p>
          <a:p>
            <a:pPr indent="0" lvl="0" marL="0" marR="0" rtl="0" algn="l">
              <a:spcBef>
                <a:spcPts val="0"/>
              </a:spcBef>
              <a:spcAft>
                <a:spcPts val="0"/>
              </a:spcAft>
              <a:buNone/>
            </a:pPr>
            <a:r>
              <a:rPr b="1" lang="en-US" sz="2400">
                <a:solidFill>
                  <a:srgbClr val="595959"/>
                </a:solidFill>
                <a:latin typeface="Montserrat Medium"/>
                <a:ea typeface="Montserrat Medium"/>
                <a:cs typeface="Montserrat Medium"/>
                <a:sym typeface="Montserrat Medium"/>
              </a:rPr>
              <a:t>to USA</a:t>
            </a:r>
            <a:endParaRPr sz="2400"/>
          </a:p>
        </p:txBody>
      </p:sp>
      <p:pic>
        <p:nvPicPr>
          <p:cNvPr id="232" name="Google Shape;232;p19"/>
          <p:cNvPicPr preferRelativeResize="0"/>
          <p:nvPr/>
        </p:nvPicPr>
        <p:blipFill rotWithShape="1">
          <a:blip r:embed="rId5">
            <a:alphaModFix/>
          </a:blip>
          <a:srcRect b="40241" l="12755" r="50001" t="0"/>
          <a:stretch/>
        </p:blipFill>
        <p:spPr>
          <a:xfrm>
            <a:off x="2222834" y="3429000"/>
            <a:ext cx="1537274" cy="1233319"/>
          </a:xfrm>
          <a:prstGeom prst="rect">
            <a:avLst/>
          </a:prstGeom>
          <a:noFill/>
          <a:ln>
            <a:noFill/>
          </a:ln>
        </p:spPr>
      </p:pic>
      <p:pic>
        <p:nvPicPr>
          <p:cNvPr id="233" name="Google Shape;233;p19"/>
          <p:cNvPicPr preferRelativeResize="0"/>
          <p:nvPr/>
        </p:nvPicPr>
        <p:blipFill rotWithShape="1">
          <a:blip r:embed="rId5">
            <a:alphaModFix/>
          </a:blip>
          <a:srcRect b="40241" l="12755" r="50001" t="0"/>
          <a:stretch/>
        </p:blipFill>
        <p:spPr>
          <a:xfrm>
            <a:off x="5319946" y="5319667"/>
            <a:ext cx="1537274" cy="1233319"/>
          </a:xfrm>
          <a:prstGeom prst="rect">
            <a:avLst/>
          </a:prstGeom>
          <a:noFill/>
          <a:ln>
            <a:noFill/>
          </a:ln>
        </p:spPr>
      </p:pic>
      <p:pic>
        <p:nvPicPr>
          <p:cNvPr id="234" name="Google Shape;234;p19"/>
          <p:cNvPicPr preferRelativeResize="0"/>
          <p:nvPr/>
        </p:nvPicPr>
        <p:blipFill rotWithShape="1">
          <a:blip r:embed="rId6">
            <a:alphaModFix/>
          </a:blip>
          <a:srcRect b="40241" l="12755" r="50001" t="0"/>
          <a:stretch/>
        </p:blipFill>
        <p:spPr>
          <a:xfrm>
            <a:off x="10416043" y="4091671"/>
            <a:ext cx="796119" cy="638707"/>
          </a:xfrm>
          <a:prstGeom prst="rect">
            <a:avLst/>
          </a:prstGeom>
          <a:noFill/>
          <a:ln>
            <a:noFill/>
          </a:ln>
        </p:spPr>
      </p:pic>
      <p:pic>
        <p:nvPicPr>
          <p:cNvPr id="235" name="Google Shape;235;p19"/>
          <p:cNvPicPr preferRelativeResize="0"/>
          <p:nvPr/>
        </p:nvPicPr>
        <p:blipFill>
          <a:blip r:embed="rId7">
            <a:alphaModFix/>
          </a:blip>
          <a:stretch>
            <a:fillRect/>
          </a:stretch>
        </p:blipFill>
        <p:spPr>
          <a:xfrm>
            <a:off x="2681400" y="3140800"/>
            <a:ext cx="6782050" cy="3246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500"/>
                                        <p:tgtEl>
                                          <p:spTgt spid="230"/>
                                        </p:tgtEl>
                                        <p:attrNameLst>
                                          <p:attrName>ppt_w</p:attrName>
                                        </p:attrNameLst>
                                      </p:cBhvr>
                                      <p:tavLst>
                                        <p:tav fmla="" tm="0">
                                          <p:val>
                                            <p:strVal val="0"/>
                                          </p:val>
                                        </p:tav>
                                        <p:tav fmla="" tm="100000">
                                          <p:val>
                                            <p:strVal val="#ppt_w"/>
                                          </p:val>
                                        </p:tav>
                                      </p:tavLst>
                                    </p:anim>
                                    <p:anim calcmode="lin" valueType="num">
                                      <p:cBhvr additive="base">
                                        <p:cTn dur="500"/>
                                        <p:tgtEl>
                                          <p:spTgt spid="23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0"/>
          <p:cNvSpPr/>
          <p:nvPr/>
        </p:nvSpPr>
        <p:spPr>
          <a:xfrm>
            <a:off x="2680492" y="-215153"/>
            <a:ext cx="6831016" cy="7460015"/>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Medium"/>
              <a:ea typeface="Montserrat Medium"/>
              <a:cs typeface="Montserrat Medium"/>
              <a:sym typeface="Montserrat Medium"/>
            </a:endParaRPr>
          </a:p>
        </p:txBody>
      </p:sp>
      <p:pic>
        <p:nvPicPr>
          <p:cNvPr id="242" name="Google Shape;242;p20"/>
          <p:cNvPicPr preferRelativeResize="0"/>
          <p:nvPr/>
        </p:nvPicPr>
        <p:blipFill rotWithShape="1">
          <a:blip r:embed="rId3">
            <a:alphaModFix/>
          </a:blip>
          <a:srcRect b="0" l="0" r="0" t="0"/>
          <a:stretch/>
        </p:blipFill>
        <p:spPr>
          <a:xfrm>
            <a:off x="4374220" y="626194"/>
            <a:ext cx="8596680" cy="4298341"/>
          </a:xfrm>
          <a:prstGeom prst="rect">
            <a:avLst/>
          </a:prstGeom>
          <a:noFill/>
          <a:ln>
            <a:noFill/>
          </a:ln>
        </p:spPr>
      </p:pic>
      <p:sp>
        <p:nvSpPr>
          <p:cNvPr id="243" name="Google Shape;243;p20"/>
          <p:cNvSpPr txBox="1"/>
          <p:nvPr/>
        </p:nvSpPr>
        <p:spPr>
          <a:xfrm>
            <a:off x="3679274" y="372400"/>
            <a:ext cx="4202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F3F3F"/>
                </a:solidFill>
                <a:latin typeface="Montserrat Medium"/>
                <a:ea typeface="Montserrat Medium"/>
                <a:cs typeface="Montserrat Medium"/>
                <a:sym typeface="Montserrat Medium"/>
              </a:rPr>
              <a:t>Chinese Immigrants (The Shift) </a:t>
            </a:r>
            <a:endParaRPr/>
          </a:p>
        </p:txBody>
      </p:sp>
      <p:sp>
        <p:nvSpPr>
          <p:cNvPr id="244" name="Google Shape;244;p20"/>
          <p:cNvSpPr/>
          <p:nvPr/>
        </p:nvSpPr>
        <p:spPr>
          <a:xfrm rot="-5400000">
            <a:off x="4109855" y="-486426"/>
            <a:ext cx="3878521" cy="9703631"/>
          </a:xfrm>
          <a:custGeom>
            <a:rect b="b" l="l" r="r" t="t"/>
            <a:pathLst>
              <a:path extrusionOk="0" h="9703631" w="3198780">
                <a:moveTo>
                  <a:pt x="2702602" y="4896878"/>
                </a:moveTo>
                <a:cubicBezTo>
                  <a:pt x="2702602" y="4336424"/>
                  <a:pt x="2248265" y="3882087"/>
                  <a:pt x="1687811" y="3882087"/>
                </a:cubicBezTo>
                <a:cubicBezTo>
                  <a:pt x="1127357" y="3882087"/>
                  <a:pt x="673020" y="4336424"/>
                  <a:pt x="673020" y="4896878"/>
                </a:cubicBezTo>
                <a:cubicBezTo>
                  <a:pt x="673020" y="5457332"/>
                  <a:pt x="1127357" y="5911669"/>
                  <a:pt x="1687811" y="5911669"/>
                </a:cubicBezTo>
                <a:cubicBezTo>
                  <a:pt x="2248265" y="5911669"/>
                  <a:pt x="2702602" y="5457332"/>
                  <a:pt x="2702602" y="4896878"/>
                </a:cubicBezTo>
                <a:close/>
                <a:moveTo>
                  <a:pt x="3198780" y="0"/>
                </a:moveTo>
                <a:lnTo>
                  <a:pt x="3198780" y="9703631"/>
                </a:lnTo>
                <a:lnTo>
                  <a:pt x="0" y="9703630"/>
                </a:lnTo>
                <a:lnTo>
                  <a:pt x="0" y="0"/>
                </a:lnTo>
                <a:close/>
              </a:path>
            </a:pathLst>
          </a:custGeom>
          <a:solidFill>
            <a:srgbClr val="A87D53"/>
          </a:solidFill>
          <a:ln>
            <a:noFill/>
          </a:ln>
          <a:effectLst>
            <a:outerShdw blurRad="508000" rotWithShape="0" algn="tr" dir="8100000" dist="254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0">
              <a:solidFill>
                <a:schemeClr val="lt1"/>
              </a:solidFill>
              <a:latin typeface="Montserrat Medium"/>
              <a:ea typeface="Montserrat Medium"/>
              <a:cs typeface="Montserrat Medium"/>
              <a:sym typeface="Montserrat Medium"/>
            </a:endParaRPr>
          </a:p>
        </p:txBody>
      </p:sp>
      <p:sp>
        <p:nvSpPr>
          <p:cNvPr id="245" name="Google Shape;245;p20"/>
          <p:cNvSpPr/>
          <p:nvPr/>
        </p:nvSpPr>
        <p:spPr>
          <a:xfrm>
            <a:off x="5263022" y="4083351"/>
            <a:ext cx="1691469"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3600">
              <a:solidFill>
                <a:srgbClr val="3F3F3F"/>
              </a:solidFill>
              <a:latin typeface="Montserrat Medium"/>
              <a:ea typeface="Montserrat Medium"/>
              <a:cs typeface="Montserrat Medium"/>
              <a:sym typeface="Montserrat Medium"/>
            </a:endParaRPr>
          </a:p>
        </p:txBody>
      </p:sp>
      <p:sp>
        <p:nvSpPr>
          <p:cNvPr id="246" name="Google Shape;246;p20"/>
          <p:cNvSpPr/>
          <p:nvPr/>
        </p:nvSpPr>
        <p:spPr>
          <a:xfrm>
            <a:off x="1531985" y="4512919"/>
            <a:ext cx="2511000" cy="47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900" u="sng">
                <a:solidFill>
                  <a:schemeClr val="lt1"/>
                </a:solidFill>
                <a:latin typeface="Montserrat Medium"/>
                <a:ea typeface="Montserrat Medium"/>
                <a:cs typeface="Montserrat Medium"/>
                <a:sym typeface="Montserrat Medium"/>
              </a:rPr>
              <a:t>Diplomat’s Chefs</a:t>
            </a:r>
            <a:endParaRPr sz="1500" u="sng"/>
          </a:p>
        </p:txBody>
      </p:sp>
      <p:sp>
        <p:nvSpPr>
          <p:cNvPr id="247" name="Google Shape;247;p20"/>
          <p:cNvSpPr/>
          <p:nvPr/>
        </p:nvSpPr>
        <p:spPr>
          <a:xfrm>
            <a:off x="1531986" y="2766475"/>
            <a:ext cx="2744400" cy="47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900" u="sng">
                <a:solidFill>
                  <a:schemeClr val="lt1"/>
                </a:solidFill>
                <a:latin typeface="Montserrat Medium"/>
                <a:ea typeface="Montserrat Medium"/>
                <a:cs typeface="Montserrat Medium"/>
                <a:sym typeface="Montserrat Medium"/>
              </a:rPr>
              <a:t>Originally high-en</a:t>
            </a:r>
            <a:r>
              <a:rPr b="1" lang="en-US" sz="1900" u="sng">
                <a:solidFill>
                  <a:schemeClr val="lt1"/>
                </a:solidFill>
                <a:latin typeface="Montserrat Medium"/>
                <a:ea typeface="Montserrat Medium"/>
                <a:cs typeface="Montserrat Medium"/>
                <a:sym typeface="Montserrat Medium"/>
              </a:rPr>
              <a:t>d</a:t>
            </a:r>
            <a:endParaRPr sz="1500" u="sng"/>
          </a:p>
        </p:txBody>
      </p:sp>
      <p:sp>
        <p:nvSpPr>
          <p:cNvPr id="248" name="Google Shape;248;p20"/>
          <p:cNvSpPr/>
          <p:nvPr/>
        </p:nvSpPr>
        <p:spPr>
          <a:xfrm>
            <a:off x="1531980" y="4867181"/>
            <a:ext cx="3251700" cy="6750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500">
                <a:solidFill>
                  <a:schemeClr val="lt1"/>
                </a:solidFill>
                <a:latin typeface="Montserrat Medium"/>
                <a:ea typeface="Montserrat Medium"/>
                <a:cs typeface="Montserrat Medium"/>
                <a:sym typeface="Montserrat Medium"/>
              </a:rPr>
              <a:t>Chef’s like C.M. Loo, were one of many high skills chefs that stayed in US and opened upscale Chinese restaurant</a:t>
            </a:r>
            <a:endParaRPr sz="1500"/>
          </a:p>
        </p:txBody>
      </p:sp>
      <p:sp>
        <p:nvSpPr>
          <p:cNvPr id="249" name="Google Shape;249;p20"/>
          <p:cNvSpPr/>
          <p:nvPr/>
        </p:nvSpPr>
        <p:spPr>
          <a:xfrm>
            <a:off x="1531975" y="3182186"/>
            <a:ext cx="2808900" cy="6750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500">
                <a:solidFill>
                  <a:schemeClr val="lt1"/>
                </a:solidFill>
                <a:latin typeface="Montserrat Medium"/>
                <a:ea typeface="Montserrat Medium"/>
                <a:cs typeface="Montserrat Medium"/>
                <a:sym typeface="Montserrat Medium"/>
              </a:rPr>
              <a:t>Transcended as a </a:t>
            </a:r>
            <a:r>
              <a:rPr lang="en-US" sz="1500">
                <a:solidFill>
                  <a:schemeClr val="lt1"/>
                </a:solidFill>
                <a:latin typeface="Montserrat Medium"/>
                <a:ea typeface="Montserrat Medium"/>
                <a:cs typeface="Montserrat Medium"/>
                <a:sym typeface="Montserrat Medium"/>
              </a:rPr>
              <a:t>renowned</a:t>
            </a:r>
            <a:r>
              <a:rPr lang="en-US" sz="1500">
                <a:solidFill>
                  <a:schemeClr val="lt1"/>
                </a:solidFill>
                <a:latin typeface="Montserrat Medium"/>
                <a:ea typeface="Montserrat Medium"/>
                <a:cs typeface="Montserrat Medium"/>
                <a:sym typeface="Montserrat Medium"/>
              </a:rPr>
              <a:t> gourmet dish served in palaces, great households…</a:t>
            </a:r>
            <a:endParaRPr sz="1500"/>
          </a:p>
        </p:txBody>
      </p:sp>
      <p:sp>
        <p:nvSpPr>
          <p:cNvPr id="250" name="Google Shape;250;p20"/>
          <p:cNvSpPr/>
          <p:nvPr/>
        </p:nvSpPr>
        <p:spPr>
          <a:xfrm>
            <a:off x="7340125" y="4512901"/>
            <a:ext cx="3429000" cy="47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900" u="sng">
                <a:solidFill>
                  <a:schemeClr val="lt1"/>
                </a:solidFill>
                <a:latin typeface="Montserrat Medium"/>
                <a:ea typeface="Montserrat Medium"/>
                <a:cs typeface="Montserrat Medium"/>
                <a:sym typeface="Montserrat Medium"/>
              </a:rPr>
              <a:t>Chinese </a:t>
            </a:r>
            <a:r>
              <a:rPr b="1" lang="en-US" sz="1900" u="sng">
                <a:solidFill>
                  <a:schemeClr val="lt1"/>
                </a:solidFill>
                <a:latin typeface="Montserrat Medium"/>
                <a:ea typeface="Montserrat Medium"/>
                <a:cs typeface="Montserrat Medium"/>
                <a:sym typeface="Montserrat Medium"/>
              </a:rPr>
              <a:t>Cuisine</a:t>
            </a:r>
            <a:r>
              <a:rPr b="1" lang="en-US" sz="1900" u="sng">
                <a:solidFill>
                  <a:schemeClr val="lt1"/>
                </a:solidFill>
                <a:latin typeface="Montserrat Medium"/>
                <a:ea typeface="Montserrat Medium"/>
                <a:cs typeface="Montserrat Medium"/>
                <a:sym typeface="Montserrat Medium"/>
              </a:rPr>
              <a:t> Transition</a:t>
            </a:r>
            <a:endParaRPr sz="1500" u="sng"/>
          </a:p>
        </p:txBody>
      </p:sp>
      <p:sp>
        <p:nvSpPr>
          <p:cNvPr id="251" name="Google Shape;251;p20"/>
          <p:cNvSpPr/>
          <p:nvPr/>
        </p:nvSpPr>
        <p:spPr>
          <a:xfrm>
            <a:off x="7433850" y="5191856"/>
            <a:ext cx="2808900" cy="10281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500">
                <a:solidFill>
                  <a:schemeClr val="lt1"/>
                </a:solidFill>
                <a:latin typeface="Montserrat Medium"/>
                <a:ea typeface="Montserrat Medium"/>
                <a:cs typeface="Montserrat Medium"/>
                <a:sym typeface="Montserrat Medium"/>
              </a:rPr>
              <a:t>Cold War sparked shift in Chinese restaurants -&gt; Kan’s and Mandarin</a:t>
            </a:r>
            <a:endParaRPr sz="1500"/>
          </a:p>
        </p:txBody>
      </p:sp>
      <p:sp>
        <p:nvSpPr>
          <p:cNvPr id="252" name="Google Shape;252;p20"/>
          <p:cNvSpPr/>
          <p:nvPr/>
        </p:nvSpPr>
        <p:spPr>
          <a:xfrm>
            <a:off x="7422874" y="3182200"/>
            <a:ext cx="3194100" cy="6750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500">
                <a:solidFill>
                  <a:schemeClr val="lt1"/>
                </a:solidFill>
              </a:rPr>
              <a:t>Otto Reichardt, Sr. supplied White Imperial Peking Ducks to San </a:t>
            </a:r>
            <a:r>
              <a:rPr lang="en-US" sz="1500">
                <a:solidFill>
                  <a:schemeClr val="lt1"/>
                </a:solidFill>
              </a:rPr>
              <a:t>Francisco</a:t>
            </a:r>
            <a:r>
              <a:rPr lang="en-US" sz="1500">
                <a:solidFill>
                  <a:schemeClr val="lt1"/>
                </a:solidFill>
              </a:rPr>
              <a:t> Restaurants since 1901</a:t>
            </a:r>
            <a:endParaRPr sz="1500">
              <a:solidFill>
                <a:schemeClr val="lt1"/>
              </a:solidFill>
            </a:endParaRPr>
          </a:p>
        </p:txBody>
      </p:sp>
      <p:pic>
        <p:nvPicPr>
          <p:cNvPr id="253" name="Google Shape;253;p20"/>
          <p:cNvPicPr preferRelativeResize="0"/>
          <p:nvPr/>
        </p:nvPicPr>
        <p:blipFill rotWithShape="1">
          <a:blip r:embed="rId4">
            <a:alphaModFix/>
          </a:blip>
          <a:srcRect b="0" l="0" r="0" t="0"/>
          <a:stretch/>
        </p:blipFill>
        <p:spPr>
          <a:xfrm>
            <a:off x="2817622" y="370455"/>
            <a:ext cx="1051388" cy="525694"/>
          </a:xfrm>
          <a:prstGeom prst="rect">
            <a:avLst/>
          </a:prstGeom>
          <a:noFill/>
          <a:ln>
            <a:noFill/>
          </a:ln>
          <a:effectLst>
            <a:outerShdw blurRad="355600" rotWithShape="0" algn="tl" dir="2700000" dist="88900">
              <a:srgbClr val="000000">
                <a:alpha val="27843"/>
              </a:srgbClr>
            </a:outerShdw>
          </a:effectLst>
        </p:spPr>
      </p:pic>
      <p:pic>
        <p:nvPicPr>
          <p:cNvPr id="254" name="Google Shape;254;p20"/>
          <p:cNvPicPr preferRelativeResize="0"/>
          <p:nvPr/>
        </p:nvPicPr>
        <p:blipFill rotWithShape="1">
          <a:blip r:embed="rId5">
            <a:alphaModFix/>
          </a:blip>
          <a:srcRect b="40242" l="12757" r="49999" t="0"/>
          <a:stretch/>
        </p:blipFill>
        <p:spPr>
          <a:xfrm>
            <a:off x="9747633" y="1206508"/>
            <a:ext cx="1843118" cy="1478689"/>
          </a:xfrm>
          <a:prstGeom prst="rect">
            <a:avLst/>
          </a:prstGeom>
          <a:noFill/>
          <a:ln>
            <a:noFill/>
          </a:ln>
        </p:spPr>
      </p:pic>
      <p:pic>
        <p:nvPicPr>
          <p:cNvPr id="255" name="Google Shape;255;p20"/>
          <p:cNvPicPr preferRelativeResize="0"/>
          <p:nvPr/>
        </p:nvPicPr>
        <p:blipFill rotWithShape="1">
          <a:blip r:embed="rId5">
            <a:alphaModFix/>
          </a:blip>
          <a:srcRect b="40242" l="12757" r="49999" t="0"/>
          <a:stretch/>
        </p:blipFill>
        <p:spPr>
          <a:xfrm>
            <a:off x="4090164" y="5542090"/>
            <a:ext cx="1843117" cy="1478689"/>
          </a:xfrm>
          <a:prstGeom prst="rect">
            <a:avLst/>
          </a:prstGeom>
          <a:noFill/>
          <a:ln>
            <a:noFill/>
          </a:ln>
        </p:spPr>
      </p:pic>
      <p:sp>
        <p:nvSpPr>
          <p:cNvPr id="256" name="Google Shape;256;p20"/>
          <p:cNvSpPr/>
          <p:nvPr/>
        </p:nvSpPr>
        <p:spPr>
          <a:xfrm>
            <a:off x="7340125" y="2766475"/>
            <a:ext cx="2330700" cy="47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900" u="sng">
                <a:solidFill>
                  <a:schemeClr val="lt1"/>
                </a:solidFill>
                <a:latin typeface="Montserrat Medium"/>
                <a:ea typeface="Montserrat Medium"/>
                <a:cs typeface="Montserrat Medium"/>
                <a:sym typeface="Montserrat Medium"/>
              </a:rPr>
              <a:t>Duck Breed</a:t>
            </a:r>
            <a:endParaRPr sz="1500" u="sng"/>
          </a:p>
        </p:txBody>
      </p:sp>
      <p:sp>
        <p:nvSpPr>
          <p:cNvPr id="257" name="Google Shape;257;p20"/>
          <p:cNvSpPr/>
          <p:nvPr/>
        </p:nvSpPr>
        <p:spPr>
          <a:xfrm>
            <a:off x="3025436" y="4083340"/>
            <a:ext cx="375300" cy="405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rot="10800000">
            <a:off x="8317862" y="4083325"/>
            <a:ext cx="375300" cy="405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p:nvPr/>
        </p:nvSpPr>
        <p:spPr>
          <a:xfrm rot="-5400000">
            <a:off x="5881501" y="4605150"/>
            <a:ext cx="351000" cy="2177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2000"/>
                                        <p:tgtEl>
                                          <p:spTgt spid="243"/>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750"/>
                                        <p:tgtEl>
                                          <p:spTgt spid="244"/>
                                        </p:tgtEl>
                                      </p:cBhvr>
                                    </p:animEffect>
                                  </p:childTnLst>
                                </p:cTn>
                              </p:par>
                            </p:childTnLst>
                          </p:cTn>
                        </p:par>
                        <p:par>
                          <p:cTn fill="hold">
                            <p:stCondLst>
                              <p:cond delay="2750"/>
                            </p:stCondLst>
                            <p:childTnLst>
                              <p:par>
                                <p:cTn fill="hold" nodeType="afterEffect" presetClass="entr" presetID="2" presetSubtype="8">
                                  <p:stCondLst>
                                    <p:cond delay="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500"/>
                                        <p:tgtEl>
                                          <p:spTgt spid="245"/>
                                        </p:tgtEl>
                                        <p:attrNameLst>
                                          <p:attrName>ppt_x</p:attrName>
                                        </p:attrNameLst>
                                      </p:cBhvr>
                                      <p:tavLst>
                                        <p:tav fmla="" tm="0">
                                          <p:val>
                                            <p:strVal val="#ppt_x-1"/>
                                          </p:val>
                                        </p:tav>
                                        <p:tav fmla="" tm="100000">
                                          <p:val>
                                            <p:strVal val="#ppt_x"/>
                                          </p:val>
                                        </p:tav>
                                      </p:tavLst>
                                    </p:anim>
                                  </p:childTnLst>
                                </p:cTn>
                              </p:par>
                            </p:childTnLst>
                          </p:cTn>
                        </p:par>
                        <p:par>
                          <p:cTn fill="hold">
                            <p:stCondLst>
                              <p:cond delay="3250"/>
                            </p:stCondLst>
                            <p:childTnLst>
                              <p:par>
                                <p:cTn fill="hold" nodeType="afterEffect" presetClass="entr" presetID="2" presetSubtype="8">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400"/>
                                        <p:tgtEl>
                                          <p:spTgt spid="24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par>
                          <p:cTn fill="hold">
                            <p:stCondLst>
                              <p:cond delay="4650"/>
                            </p:stCondLst>
                            <p:childTnLst>
                              <p:par>
                                <p:cTn fill="hold" nodeType="afterEffect" presetClass="entr" presetID="2" presetSubtype="8">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1400"/>
                                        <p:tgtEl>
                                          <p:spTgt spid="24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par>
                          <p:cTn fill="hold">
                            <p:stCondLst>
                              <p:cond delay="6050"/>
                            </p:stCondLst>
                            <p:childTnLst>
                              <p:par>
                                <p:cTn fill="hold" nodeType="afterEffect" presetClass="entr" presetID="2" presetSubtype="8">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1400"/>
                                        <p:tgtEl>
                                          <p:spTgt spid="25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par>
                          <p:cTn fill="hold">
                            <p:stCondLst>
                              <p:cond delay="7450"/>
                            </p:stCondLst>
                            <p:childTnLst>
                              <p:par>
                                <p:cTn fill="hold" nodeType="afterEffect" presetClass="entr" presetID="2" presetSubtype="8">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400"/>
                                        <p:tgtEl>
                                          <p:spTgt spid="250"/>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